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57" r:id="rId2"/>
    <p:sldId id="258" r:id="rId3"/>
    <p:sldId id="259" r:id="rId4"/>
    <p:sldId id="260" r:id="rId5"/>
    <p:sldId id="261" r:id="rId6"/>
    <p:sldId id="262" r:id="rId7"/>
    <p:sldId id="263" r:id="rId8"/>
    <p:sldId id="264" r:id="rId9"/>
    <p:sldId id="265" r:id="rId10"/>
    <p:sldId id="266" r:id="rId11"/>
    <p:sldId id="267" r:id="rId12"/>
    <p:sldId id="269" r:id="rId13"/>
    <p:sldId id="268" r:id="rId14"/>
    <p:sldId id="270" r:id="rId15"/>
    <p:sldId id="271" r:id="rId16"/>
    <p:sldId id="272" r:id="rId17"/>
    <p:sldId id="273" r:id="rId18"/>
    <p:sldId id="274" r:id="rId19"/>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ヒラギノ角ゴ Pro W3" pitchFamily="-1" charset="-128"/>
        <a:cs typeface="+mn-cs"/>
      </a:defRPr>
    </a:lvl1pPr>
    <a:lvl2pPr marL="457200" algn="l" defTabSz="457200" rtl="0" fontAlgn="base">
      <a:spcBef>
        <a:spcPct val="0"/>
      </a:spcBef>
      <a:spcAft>
        <a:spcPct val="0"/>
      </a:spcAft>
      <a:defRPr kern="1200">
        <a:solidFill>
          <a:schemeClr val="tx1"/>
        </a:solidFill>
        <a:latin typeface="Arial" charset="0"/>
        <a:ea typeface="ヒラギノ角ゴ Pro W3" pitchFamily="-1" charset="-128"/>
        <a:cs typeface="+mn-cs"/>
      </a:defRPr>
    </a:lvl2pPr>
    <a:lvl3pPr marL="914400" algn="l" defTabSz="457200" rtl="0" fontAlgn="base">
      <a:spcBef>
        <a:spcPct val="0"/>
      </a:spcBef>
      <a:spcAft>
        <a:spcPct val="0"/>
      </a:spcAft>
      <a:defRPr kern="1200">
        <a:solidFill>
          <a:schemeClr val="tx1"/>
        </a:solidFill>
        <a:latin typeface="Arial" charset="0"/>
        <a:ea typeface="ヒラギノ角ゴ Pro W3" pitchFamily="-1" charset="-128"/>
        <a:cs typeface="+mn-cs"/>
      </a:defRPr>
    </a:lvl3pPr>
    <a:lvl4pPr marL="1371600" algn="l" defTabSz="457200" rtl="0" fontAlgn="base">
      <a:spcBef>
        <a:spcPct val="0"/>
      </a:spcBef>
      <a:spcAft>
        <a:spcPct val="0"/>
      </a:spcAft>
      <a:defRPr kern="1200">
        <a:solidFill>
          <a:schemeClr val="tx1"/>
        </a:solidFill>
        <a:latin typeface="Arial" charset="0"/>
        <a:ea typeface="ヒラギノ角ゴ Pro W3" pitchFamily="-1" charset="-128"/>
        <a:cs typeface="+mn-cs"/>
      </a:defRPr>
    </a:lvl4pPr>
    <a:lvl5pPr marL="1828800" algn="l" defTabSz="457200" rtl="0" fontAlgn="base">
      <a:spcBef>
        <a:spcPct val="0"/>
      </a:spcBef>
      <a:spcAft>
        <a:spcPct val="0"/>
      </a:spcAft>
      <a:defRPr kern="1200">
        <a:solidFill>
          <a:schemeClr val="tx1"/>
        </a:solidFill>
        <a:latin typeface="Arial" charset="0"/>
        <a:ea typeface="ヒラギノ角ゴ Pro W3" pitchFamily="-1" charset="-128"/>
        <a:cs typeface="+mn-cs"/>
      </a:defRPr>
    </a:lvl5pPr>
    <a:lvl6pPr marL="2286000" algn="l" defTabSz="914400" rtl="0" eaLnBrk="1" latinLnBrk="0" hangingPunct="1">
      <a:defRPr kern="1200">
        <a:solidFill>
          <a:schemeClr val="tx1"/>
        </a:solidFill>
        <a:latin typeface="Arial" charset="0"/>
        <a:ea typeface="ヒラギノ角ゴ Pro W3" pitchFamily="-1" charset="-128"/>
        <a:cs typeface="+mn-cs"/>
      </a:defRPr>
    </a:lvl6pPr>
    <a:lvl7pPr marL="2743200" algn="l" defTabSz="914400" rtl="0" eaLnBrk="1" latinLnBrk="0" hangingPunct="1">
      <a:defRPr kern="1200">
        <a:solidFill>
          <a:schemeClr val="tx1"/>
        </a:solidFill>
        <a:latin typeface="Arial" charset="0"/>
        <a:ea typeface="ヒラギノ角ゴ Pro W3" pitchFamily="-1" charset="-128"/>
        <a:cs typeface="+mn-cs"/>
      </a:defRPr>
    </a:lvl7pPr>
    <a:lvl8pPr marL="3200400" algn="l" defTabSz="914400" rtl="0" eaLnBrk="1" latinLnBrk="0" hangingPunct="1">
      <a:defRPr kern="1200">
        <a:solidFill>
          <a:schemeClr val="tx1"/>
        </a:solidFill>
        <a:latin typeface="Arial" charset="0"/>
        <a:ea typeface="ヒラギノ角ゴ Pro W3" pitchFamily="-1" charset="-128"/>
        <a:cs typeface="+mn-cs"/>
      </a:defRPr>
    </a:lvl8pPr>
    <a:lvl9pPr marL="3657600" algn="l" defTabSz="914400" rtl="0" eaLnBrk="1" latinLnBrk="0" hangingPunct="1">
      <a:defRPr kern="1200">
        <a:solidFill>
          <a:schemeClr val="tx1"/>
        </a:solidFill>
        <a:latin typeface="Arial" charset="0"/>
        <a:ea typeface="ヒラギノ角ゴ Pro W3" pitchFamily="-1"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673105"/>
    <a:srgbClr val="AB750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7" d="100"/>
          <a:sy n="107" d="100"/>
        </p:scale>
        <p:origin x="-109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8579FDF-1083-4A21-8031-73A6949E6E25}" type="datetimeFigureOut">
              <a:rPr lang="en-CA" smtClean="0"/>
              <a:pPr/>
              <a:t>17/09/2012</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E82ABA-27AD-40C5-B834-3329806D30B2}" type="slidenum">
              <a:rPr lang="en-CA" smtClean="0"/>
              <a:pPr/>
              <a:t>‹#›</a:t>
            </a:fld>
            <a:endParaRPr lang="en-CA"/>
          </a:p>
        </p:txBody>
      </p:sp>
    </p:spTree>
    <p:extLst>
      <p:ext uri="{BB962C8B-B14F-4D97-AF65-F5344CB8AC3E}">
        <p14:creationId xmlns="" xmlns:p14="http://schemas.microsoft.com/office/powerpoint/2010/main" val="1975245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1E82ABA-27AD-40C5-B834-3329806D30B2}" type="slidenum">
              <a:rPr lang="en-CA" smtClean="0"/>
              <a:pPr/>
              <a:t>1</a:t>
            </a:fld>
            <a:endParaRPr lang="en-C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1E82ABA-27AD-40C5-B834-3329806D30B2}" type="slidenum">
              <a:rPr lang="en-CA" smtClean="0"/>
              <a:pPr/>
              <a:t>10</a:t>
            </a:fld>
            <a:endParaRPr lang="en-CA"/>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1E82ABA-27AD-40C5-B834-3329806D30B2}" type="slidenum">
              <a:rPr lang="en-CA" smtClean="0"/>
              <a:pPr/>
              <a:t>11</a:t>
            </a:fld>
            <a:endParaRPr lang="en-CA"/>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1E82ABA-27AD-40C5-B834-3329806D30B2}" type="slidenum">
              <a:rPr lang="en-CA" smtClean="0"/>
              <a:pPr/>
              <a:t>12</a:t>
            </a:fld>
            <a:endParaRPr lang="en-CA"/>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1E82ABA-27AD-40C5-B834-3329806D30B2}" type="slidenum">
              <a:rPr lang="en-CA" smtClean="0"/>
              <a:pPr/>
              <a:t>13</a:t>
            </a:fld>
            <a:endParaRPr lang="en-CA"/>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1E82ABA-27AD-40C5-B834-3329806D30B2}" type="slidenum">
              <a:rPr lang="en-CA" smtClean="0"/>
              <a:pPr/>
              <a:t>14</a:t>
            </a:fld>
            <a:endParaRPr lang="en-CA"/>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1E82ABA-27AD-40C5-B834-3329806D30B2}" type="slidenum">
              <a:rPr lang="en-CA" smtClean="0"/>
              <a:pPr/>
              <a:t>15</a:t>
            </a:fld>
            <a:endParaRPr lang="en-CA"/>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1E82ABA-27AD-40C5-B834-3329806D30B2}" type="slidenum">
              <a:rPr lang="en-CA" smtClean="0"/>
              <a:pPr/>
              <a:t>16</a:t>
            </a:fld>
            <a:endParaRPr lang="en-CA"/>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1E82ABA-27AD-40C5-B834-3329806D30B2}" type="slidenum">
              <a:rPr lang="en-CA" smtClean="0"/>
              <a:pPr/>
              <a:t>17</a:t>
            </a:fld>
            <a:endParaRPr lang="en-CA"/>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1E82ABA-27AD-40C5-B834-3329806D30B2}" type="slidenum">
              <a:rPr lang="en-CA" smtClean="0"/>
              <a:pPr/>
              <a:t>18</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1E82ABA-27AD-40C5-B834-3329806D30B2}" type="slidenum">
              <a:rPr lang="en-CA" smtClean="0"/>
              <a:pPr/>
              <a:t>2</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1E82ABA-27AD-40C5-B834-3329806D30B2}" type="slidenum">
              <a:rPr lang="en-CA" smtClean="0"/>
              <a:pPr/>
              <a:t>3</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1E82ABA-27AD-40C5-B834-3329806D30B2}" type="slidenum">
              <a:rPr lang="en-CA" smtClean="0"/>
              <a:pPr/>
              <a:t>4</a:t>
            </a:fld>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1E82ABA-27AD-40C5-B834-3329806D30B2}" type="slidenum">
              <a:rPr lang="en-CA" smtClean="0"/>
              <a:pPr/>
              <a:t>5</a:t>
            </a:fld>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1E82ABA-27AD-40C5-B834-3329806D30B2}" type="slidenum">
              <a:rPr lang="en-CA" smtClean="0"/>
              <a:pPr/>
              <a:t>6</a:t>
            </a:fld>
            <a:endParaRPr lang="en-C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1E82ABA-27AD-40C5-B834-3329806D30B2}" type="slidenum">
              <a:rPr lang="en-CA" smtClean="0"/>
              <a:pPr/>
              <a:t>7</a:t>
            </a:fld>
            <a:endParaRPr lang="en-C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1E82ABA-27AD-40C5-B834-3329806D30B2}" type="slidenum">
              <a:rPr lang="en-CA" smtClean="0"/>
              <a:pPr/>
              <a:t>8</a:t>
            </a:fld>
            <a:endParaRPr lang="en-C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31E82ABA-27AD-40C5-B834-3329806D30B2}" type="slidenum">
              <a:rPr lang="en-CA" smtClean="0"/>
              <a:pPr/>
              <a:t>9</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43A79257-8AFC-4C63-9BC9-97C12E715D52}" type="datetime1">
              <a:rPr lang="en-US"/>
              <a:pPr/>
              <a:t>9/17/2012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6A2A2ED-5062-4B8C-8D44-3BF7B67558B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EEA62E41-022B-41DE-8F4C-8C1DD28AD2F9}" type="datetime1">
              <a:rPr lang="en-US"/>
              <a:pPr/>
              <a:t>9/17/2012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EBE58AD-E0CC-4F25-AFB2-160369B17860}"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0D42BD9A-0697-4A4F-B774-C1AA7E8DA861}" type="datetime1">
              <a:rPr lang="en-US"/>
              <a:pPr/>
              <a:t>9/17/2012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7AE0B48-4085-4E02-ABB6-241E760FA358}"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E6905A56-DD4B-4060-8AA4-B1F7233986D1}" type="datetime1">
              <a:rPr lang="en-US"/>
              <a:pPr/>
              <a:t>9/17/2012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B5CCBC9-0B93-4881-BCA5-0BC39CD3122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77112C37-C5FF-4BFA-82DA-C0644B1CD07A}" type="datetime1">
              <a:rPr lang="en-US"/>
              <a:pPr/>
              <a:t>9/17/2012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7AFB8D01-67DE-45F7-BFC0-D72575C79477}"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943444" y="590377"/>
            <a:ext cx="6936259"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2174875"/>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986215"/>
            <a:ext cx="4040188" cy="3139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2174875"/>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986215"/>
            <a:ext cx="4041775" cy="3139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3"/>
          <p:cNvSpPr>
            <a:spLocks noGrp="1"/>
          </p:cNvSpPr>
          <p:nvPr>
            <p:ph type="dt" sz="half" idx="10"/>
          </p:nvPr>
        </p:nvSpPr>
        <p:spPr/>
        <p:txBody>
          <a:bodyPr/>
          <a:lstStyle>
            <a:lvl1pPr>
              <a:defRPr/>
            </a:lvl1pPr>
          </a:lstStyle>
          <a:p>
            <a:fld id="{784E6E0B-47C9-4DFA-B69D-75A7173FB564}" type="datetime1">
              <a:rPr lang="en-US"/>
              <a:pPr/>
              <a:t>9/17/2012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53B886C0-F50E-407B-80DA-5D8857BCF2E6}"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E08DFC56-B2D4-4F55-A940-A0E6D1FA309F}" type="datetime1">
              <a:rPr lang="en-US"/>
              <a:pPr/>
              <a:t>9/17/2012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9323F1F3-5286-4E73-A2DE-72F7A947E8EA}"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E56E4EE6-8ED9-40AB-BDFA-A3651069554C}" type="datetime1">
              <a:rPr lang="en-US"/>
              <a:pPr/>
              <a:t>9/17/2012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2E168C88-B147-44F6-9705-15C0CEBB13B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8B991C06-567F-4C0B-901B-C3C1F8E1FB0D}" type="datetime1">
              <a:rPr lang="en-US"/>
              <a:pPr/>
              <a:t>9/17/2012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C6921EFB-690E-4747-9B4C-10549D5F374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0D026380-B88F-4F5B-9D1F-F94D76030E9C}" type="datetime1">
              <a:rPr lang="en-US"/>
              <a:pPr/>
              <a:t>9/17/2012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A9AA23D-C5F8-43E5-8A95-AB318F98AFA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943100" y="555625"/>
            <a:ext cx="6937375"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2209800"/>
            <a:ext cx="8229600" cy="3916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fld id="{F8FC6EB1-C9FA-41EB-B6EE-F6C4243737B0}" type="datetime1">
              <a:rPr lang="en-US"/>
              <a:pPr/>
              <a:t>9/17/2012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defRPr>
            </a:lvl1pPr>
          </a:lstStyle>
          <a:p>
            <a:fld id="{F3865D1C-DC59-4F93-A42B-9483B1BB124B}"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707"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xStyles>
    <p:titleStyle>
      <a:lvl1pPr algn="ctr" defTabSz="457200" rtl="0" eaLnBrk="0" fontAlgn="base" hangingPunct="0">
        <a:spcBef>
          <a:spcPct val="0"/>
        </a:spcBef>
        <a:spcAft>
          <a:spcPct val="0"/>
        </a:spcAft>
        <a:defRPr sz="4400" kern="1200">
          <a:solidFill>
            <a:schemeClr val="tx1"/>
          </a:solidFill>
          <a:latin typeface="+mj-lt"/>
          <a:ea typeface="ヒラギノ角ゴ Pro W3" pitchFamily="-1" charset="-128"/>
          <a:cs typeface="ヒラギノ角ゴ Pro W3" pitchFamily="-1" charset="-128"/>
        </a:defRPr>
      </a:lvl1pPr>
      <a:lvl2pPr algn="ctr" defTabSz="457200" rtl="0" eaLnBrk="0" fontAlgn="base" hangingPunct="0">
        <a:spcBef>
          <a:spcPct val="0"/>
        </a:spcBef>
        <a:spcAft>
          <a:spcPct val="0"/>
        </a:spcAft>
        <a:defRPr sz="4400">
          <a:solidFill>
            <a:schemeClr val="tx1"/>
          </a:solidFill>
          <a:latin typeface="Calibri" pitchFamily="34" charset="0"/>
          <a:ea typeface="ヒラギノ角ゴ Pro W3" pitchFamily="-1" charset="-128"/>
          <a:cs typeface="ヒラギノ角ゴ Pro W3" pitchFamily="-1" charset="-128"/>
        </a:defRPr>
      </a:lvl2pPr>
      <a:lvl3pPr algn="ctr" defTabSz="457200" rtl="0" eaLnBrk="0" fontAlgn="base" hangingPunct="0">
        <a:spcBef>
          <a:spcPct val="0"/>
        </a:spcBef>
        <a:spcAft>
          <a:spcPct val="0"/>
        </a:spcAft>
        <a:defRPr sz="4400">
          <a:solidFill>
            <a:schemeClr val="tx1"/>
          </a:solidFill>
          <a:latin typeface="Calibri" pitchFamily="34" charset="0"/>
          <a:ea typeface="ヒラギノ角ゴ Pro W3" pitchFamily="-1" charset="-128"/>
          <a:cs typeface="ヒラギノ角ゴ Pro W3" pitchFamily="-1" charset="-128"/>
        </a:defRPr>
      </a:lvl3pPr>
      <a:lvl4pPr algn="ctr" defTabSz="457200" rtl="0" eaLnBrk="0" fontAlgn="base" hangingPunct="0">
        <a:spcBef>
          <a:spcPct val="0"/>
        </a:spcBef>
        <a:spcAft>
          <a:spcPct val="0"/>
        </a:spcAft>
        <a:defRPr sz="4400">
          <a:solidFill>
            <a:schemeClr val="tx1"/>
          </a:solidFill>
          <a:latin typeface="Calibri" pitchFamily="34" charset="0"/>
          <a:ea typeface="ヒラギノ角ゴ Pro W3" pitchFamily="-1" charset="-128"/>
          <a:cs typeface="ヒラギノ角ゴ Pro W3" pitchFamily="-1" charset="-128"/>
        </a:defRPr>
      </a:lvl4pPr>
      <a:lvl5pPr algn="ctr" defTabSz="457200" rtl="0" eaLnBrk="0" fontAlgn="base" hangingPunct="0">
        <a:spcBef>
          <a:spcPct val="0"/>
        </a:spcBef>
        <a:spcAft>
          <a:spcPct val="0"/>
        </a:spcAft>
        <a:defRPr sz="4400">
          <a:solidFill>
            <a:schemeClr val="tx1"/>
          </a:solidFill>
          <a:latin typeface="Calibri" pitchFamily="34" charset="0"/>
          <a:ea typeface="ヒラギノ角ゴ Pro W3" pitchFamily="-1" charset="-128"/>
          <a:cs typeface="ヒラギノ角ゴ Pro W3" pitchFamily="-1" charset="-128"/>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ヒラギノ角ゴ Pro W3" pitchFamily="-1" charset="-128"/>
          <a:cs typeface="ヒラギノ角ゴ Pro W3" pitchFamily="-1"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ヒラギノ角ゴ Pro W3" pitchFamily="-84"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ヒラギノ角ゴ Pro W3" pitchFamily="-84"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ヒラギノ角ゴ Pro W3" pitchFamily="-84"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ヒラギノ角ゴ Pro W3" pitchFamily="-8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1" y="1912691"/>
            <a:ext cx="8250605" cy="1068631"/>
          </a:xfrm>
        </p:spPr>
        <p:txBody>
          <a:bodyPr/>
          <a:lstStyle/>
          <a:p>
            <a:r>
              <a:rPr lang="en-CA" sz="2800" b="1" cap="small" dirty="0" smtClean="0">
                <a:effectLst>
                  <a:outerShdw blurRad="38100" dist="38100" dir="2700000" algn="tl">
                    <a:srgbClr val="000000">
                      <a:alpha val="43137"/>
                    </a:srgbClr>
                  </a:outerShdw>
                </a:effectLst>
                <a:latin typeface="Arial" pitchFamily="34" charset="0"/>
                <a:cs typeface="Arial" pitchFamily="34" charset="0"/>
              </a:rPr>
              <a:t>Standard of Care and E-Democracy Initiatives:</a:t>
            </a:r>
            <a:br>
              <a:rPr lang="en-CA" sz="2800" b="1" cap="small" dirty="0" smtClean="0">
                <a:effectLst>
                  <a:outerShdw blurRad="38100" dist="38100" dir="2700000" algn="tl">
                    <a:srgbClr val="000000">
                      <a:alpha val="43137"/>
                    </a:srgbClr>
                  </a:outerShdw>
                </a:effectLst>
                <a:latin typeface="Arial" pitchFamily="34" charset="0"/>
                <a:cs typeface="Arial" pitchFamily="34" charset="0"/>
              </a:rPr>
            </a:br>
            <a:r>
              <a:rPr lang="en-CA" sz="2800" b="1" cap="small" dirty="0" smtClean="0">
                <a:effectLst>
                  <a:outerShdw blurRad="38100" dist="38100" dir="2700000" algn="tl">
                    <a:srgbClr val="000000">
                      <a:alpha val="43137"/>
                    </a:srgbClr>
                  </a:outerShdw>
                </a:effectLst>
                <a:latin typeface="Arial" pitchFamily="34" charset="0"/>
                <a:cs typeface="Arial" pitchFamily="34" charset="0"/>
              </a:rPr>
              <a:t>Policy and Legislative Impacts</a:t>
            </a:r>
            <a:endParaRPr lang="en-US" sz="2800" b="1" cap="small" dirty="0" smtClean="0">
              <a:effectLst>
                <a:outerShdw blurRad="38100" dist="38100" dir="2700000" algn="tl">
                  <a:srgbClr val="000000">
                    <a:alpha val="43137"/>
                  </a:srgbClr>
                </a:outerShdw>
              </a:effectLst>
              <a:latin typeface="Arial" pitchFamily="34" charset="0"/>
              <a:cs typeface="Arial" pitchFamily="34" charset="0"/>
            </a:endParaRPr>
          </a:p>
        </p:txBody>
      </p:sp>
      <p:sp>
        <p:nvSpPr>
          <p:cNvPr id="4" name="TextBox 3"/>
          <p:cNvSpPr txBox="1"/>
          <p:nvPr/>
        </p:nvSpPr>
        <p:spPr>
          <a:xfrm>
            <a:off x="808892" y="3274397"/>
            <a:ext cx="7549662" cy="1877437"/>
          </a:xfrm>
          <a:prstGeom prst="rect">
            <a:avLst/>
          </a:prstGeom>
          <a:noFill/>
        </p:spPr>
        <p:txBody>
          <a:bodyPr wrap="square" rtlCol="0">
            <a:spAutoFit/>
          </a:bodyPr>
          <a:lstStyle/>
          <a:p>
            <a:pPr algn="ctr"/>
            <a:r>
              <a:rPr lang="en-CA" b="1" dirty="0" smtClean="0"/>
              <a:t>Dr. Barry Wellar</a:t>
            </a:r>
            <a:endParaRPr lang="en-CA" dirty="0" smtClean="0"/>
          </a:p>
          <a:p>
            <a:pPr algn="ctr"/>
            <a:r>
              <a:rPr lang="en-CA" sz="1600" dirty="0" smtClean="0">
                <a:solidFill>
                  <a:schemeClr val="tx1">
                    <a:lumMod val="85000"/>
                    <a:lumOff val="15000"/>
                  </a:schemeClr>
                </a:solidFill>
              </a:rPr>
              <a:t>Professor Emeritus, University of Ottawa</a:t>
            </a:r>
          </a:p>
          <a:p>
            <a:pPr algn="ctr"/>
            <a:r>
              <a:rPr lang="en-CA" sz="1600" dirty="0" smtClean="0">
                <a:solidFill>
                  <a:schemeClr val="tx1">
                    <a:lumMod val="85000"/>
                    <a:lumOff val="15000"/>
                  </a:schemeClr>
                </a:solidFill>
              </a:rPr>
              <a:t>Principal, Wellar Consulting Inc.</a:t>
            </a:r>
          </a:p>
          <a:p>
            <a:pPr algn="ctr"/>
            <a:r>
              <a:rPr lang="en-CA" sz="1600" dirty="0" smtClean="0">
                <a:solidFill>
                  <a:schemeClr val="tx1">
                    <a:lumMod val="85000"/>
                    <a:lumOff val="15000"/>
                  </a:schemeClr>
                </a:solidFill>
              </a:rPr>
              <a:t>President, Information Research Board Inc.</a:t>
            </a:r>
          </a:p>
          <a:p>
            <a:pPr algn="ctr"/>
            <a:r>
              <a:rPr lang="en-CA" sz="1400" i="1" dirty="0" err="1" smtClean="0">
                <a:solidFill>
                  <a:schemeClr val="tx1">
                    <a:lumMod val="65000"/>
                    <a:lumOff val="35000"/>
                  </a:schemeClr>
                </a:solidFill>
              </a:rPr>
              <a:t>wellarb@uottawa.ca</a:t>
            </a:r>
            <a:endParaRPr lang="en-CA" sz="1400" i="1" dirty="0" smtClean="0">
              <a:solidFill>
                <a:schemeClr val="tx1">
                  <a:lumMod val="65000"/>
                  <a:lumOff val="35000"/>
                </a:schemeClr>
              </a:solidFill>
            </a:endParaRPr>
          </a:p>
          <a:p>
            <a:pPr algn="ctr"/>
            <a:r>
              <a:rPr lang="en-US" sz="1400" i="1" u="sng" dirty="0" smtClean="0">
                <a:solidFill>
                  <a:schemeClr val="tx1">
                    <a:lumMod val="65000"/>
                    <a:lumOff val="35000"/>
                  </a:schemeClr>
                </a:solidFill>
              </a:rPr>
              <a:t>http://www.wellar.ca/wellarconsulting/</a:t>
            </a:r>
            <a:endParaRPr lang="en-CA" sz="1400" i="1" dirty="0" smtClean="0">
              <a:solidFill>
                <a:schemeClr val="tx1">
                  <a:lumMod val="65000"/>
                  <a:lumOff val="35000"/>
                </a:schemeClr>
              </a:solidFill>
            </a:endParaRPr>
          </a:p>
          <a:p>
            <a:pPr algn="ctr"/>
            <a:endParaRPr lang="en-CA" dirty="0"/>
          </a:p>
        </p:txBody>
      </p:sp>
      <p:sp>
        <p:nvSpPr>
          <p:cNvPr id="6" name="TextBox 5"/>
          <p:cNvSpPr txBox="1"/>
          <p:nvPr/>
        </p:nvSpPr>
        <p:spPr>
          <a:xfrm>
            <a:off x="808893" y="5196970"/>
            <a:ext cx="7549662" cy="646331"/>
          </a:xfrm>
          <a:prstGeom prst="rect">
            <a:avLst/>
          </a:prstGeom>
          <a:noFill/>
        </p:spPr>
        <p:txBody>
          <a:bodyPr wrap="square" rtlCol="0">
            <a:spAutoFit/>
          </a:bodyPr>
          <a:lstStyle/>
          <a:p>
            <a:pPr algn="ctr"/>
            <a:r>
              <a:rPr lang="en-CA" dirty="0" smtClean="0"/>
              <a:t>Slides for a presentation at the session,</a:t>
            </a:r>
          </a:p>
          <a:p>
            <a:pPr algn="ctr"/>
            <a:r>
              <a:rPr lang="en-CA" dirty="0" smtClean="0">
                <a:solidFill>
                  <a:srgbClr val="673105"/>
                </a:solidFill>
                <a:effectLst>
                  <a:outerShdw blurRad="38100" dist="38100" dir="2700000" algn="tl">
                    <a:srgbClr val="000000">
                      <a:alpha val="43137"/>
                    </a:srgbClr>
                  </a:outerShdw>
                </a:effectLst>
              </a:rPr>
              <a:t>Standard of Care and E-Democracy Initiatives</a:t>
            </a:r>
            <a:r>
              <a:rPr lang="en-CA" dirty="0" smtClean="0"/>
              <a:t> </a:t>
            </a:r>
          </a:p>
        </p:txBody>
      </p:sp>
      <p:sp>
        <p:nvSpPr>
          <p:cNvPr id="7" name="TextBox 6"/>
          <p:cNvSpPr txBox="1"/>
          <p:nvPr/>
        </p:nvSpPr>
        <p:spPr>
          <a:xfrm>
            <a:off x="820617" y="6111365"/>
            <a:ext cx="7549662" cy="523220"/>
          </a:xfrm>
          <a:prstGeom prst="rect">
            <a:avLst/>
          </a:prstGeom>
          <a:noFill/>
        </p:spPr>
        <p:txBody>
          <a:bodyPr wrap="square" rtlCol="0">
            <a:spAutoFit/>
          </a:bodyPr>
          <a:lstStyle/>
          <a:p>
            <a:pPr algn="ctr"/>
            <a:r>
              <a:rPr lang="en-CA" sz="1400" i="1" dirty="0" smtClean="0">
                <a:solidFill>
                  <a:schemeClr val="tx1">
                    <a:lumMod val="85000"/>
                    <a:lumOff val="15000"/>
                  </a:schemeClr>
                </a:solidFill>
              </a:rPr>
              <a:t>Portland, Oregon</a:t>
            </a:r>
            <a:endParaRPr lang="en-CA" sz="1400" dirty="0" smtClean="0">
              <a:solidFill>
                <a:schemeClr val="tx1">
                  <a:lumMod val="85000"/>
                  <a:lumOff val="15000"/>
                </a:schemeClr>
              </a:solidFill>
            </a:endParaRPr>
          </a:p>
          <a:p>
            <a:pPr algn="ctr"/>
            <a:r>
              <a:rPr lang="en-CA" sz="1400" i="1" dirty="0" smtClean="0">
                <a:solidFill>
                  <a:schemeClr val="tx1">
                    <a:lumMod val="85000"/>
                    <a:lumOff val="15000"/>
                  </a:schemeClr>
                </a:solidFill>
              </a:rPr>
              <a:t>September 30-October 04 </a:t>
            </a:r>
            <a:endParaRPr lang="en-CA" sz="1400" dirty="0">
              <a:solidFill>
                <a:schemeClr val="tx1">
                  <a:lumMod val="85000"/>
                  <a:lumOff val="1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062241" y="553453"/>
            <a:ext cx="6937375" cy="892509"/>
          </a:xfrm>
        </p:spPr>
        <p:txBody>
          <a:bodyPr/>
          <a:lstStyle/>
          <a:p>
            <a:r>
              <a:rPr lang="en-CA" sz="2400" b="1" dirty="0" smtClean="0">
                <a:effectLst>
                  <a:outerShdw blurRad="38100" dist="38100" dir="2700000" algn="tl">
                    <a:srgbClr val="000000">
                      <a:alpha val="43137"/>
                    </a:srgbClr>
                  </a:outerShdw>
                </a:effectLst>
                <a:latin typeface="Arial" pitchFamily="34" charset="0"/>
                <a:cs typeface="Arial" pitchFamily="34" charset="0"/>
              </a:rPr>
              <a:t>Connecting Standard of Care Items in Table 1 and the Media Headlines in Table 2</a:t>
            </a:r>
            <a:endParaRPr lang="en-CA" sz="2400" b="1" dirty="0">
              <a:effectLst>
                <a:outerShdw blurRad="38100" dist="38100" dir="2700000" algn="tl">
                  <a:srgbClr val="000000">
                    <a:alpha val="43137"/>
                  </a:srgbClr>
                </a:outerShdw>
              </a:effectLst>
              <a:latin typeface="Arial" pitchFamily="34" charset="0"/>
              <a:cs typeface="Arial" pitchFamily="34" charset="0"/>
            </a:endParaRPr>
          </a:p>
        </p:txBody>
      </p:sp>
      <p:sp>
        <p:nvSpPr>
          <p:cNvPr id="10" name="TextBox 9"/>
          <p:cNvSpPr txBox="1"/>
          <p:nvPr/>
        </p:nvSpPr>
        <p:spPr>
          <a:xfrm>
            <a:off x="844988" y="2634924"/>
            <a:ext cx="7549662" cy="2099998"/>
          </a:xfrm>
          <a:prstGeom prst="rect">
            <a:avLst/>
          </a:prstGeom>
          <a:noFill/>
        </p:spPr>
        <p:txBody>
          <a:bodyPr wrap="square" rtlCol="0">
            <a:spAutoFit/>
          </a:bodyPr>
          <a:lstStyle/>
          <a:p>
            <a:pPr algn="just">
              <a:lnSpc>
                <a:spcPts val="3200"/>
              </a:lnSpc>
            </a:pPr>
            <a:r>
              <a:rPr lang="en-CA" sz="2000" dirty="0" smtClean="0"/>
              <a:t>When standard of care obligations associated with the materials and functions such as those in Table 1 are not met to a reasonable degree, then headlines such as those in Table 2 arise to afflict elected and appointed officials legally, politically, financially, professionally, criminally, and so on.</a:t>
            </a:r>
            <a:endParaRPr lang="en-CA" sz="2000" dirty="0"/>
          </a:p>
        </p:txBody>
      </p:sp>
      <p:sp>
        <p:nvSpPr>
          <p:cNvPr id="4" name="TextBox 3"/>
          <p:cNvSpPr txBox="1"/>
          <p:nvPr/>
        </p:nvSpPr>
        <p:spPr>
          <a:xfrm>
            <a:off x="-6350" y="6537325"/>
            <a:ext cx="1066800" cy="307777"/>
          </a:xfrm>
          <a:prstGeom prst="rect">
            <a:avLst/>
          </a:prstGeom>
          <a:noFill/>
        </p:spPr>
        <p:txBody>
          <a:bodyPr wrap="square" rtlCol="0">
            <a:spAutoFit/>
          </a:bodyPr>
          <a:lstStyle/>
          <a:p>
            <a:r>
              <a:rPr lang="en-CA" sz="1400" i="1" dirty="0" smtClean="0">
                <a:solidFill>
                  <a:srgbClr val="673105"/>
                </a:solidFill>
              </a:rPr>
              <a:t>B. Wellar</a:t>
            </a:r>
            <a:endParaRPr lang="en-CA" sz="1400" i="1" dirty="0">
              <a:solidFill>
                <a:srgbClr val="673105"/>
              </a:solidFill>
            </a:endParaRPr>
          </a:p>
        </p:txBody>
      </p:sp>
      <p:sp>
        <p:nvSpPr>
          <p:cNvPr id="5" name="TextBox 4"/>
          <p:cNvSpPr txBox="1"/>
          <p:nvPr/>
        </p:nvSpPr>
        <p:spPr>
          <a:xfrm>
            <a:off x="8696326" y="6537325"/>
            <a:ext cx="434134" cy="307777"/>
          </a:xfrm>
          <a:prstGeom prst="rect">
            <a:avLst/>
          </a:prstGeom>
          <a:noFill/>
        </p:spPr>
        <p:txBody>
          <a:bodyPr wrap="square" rtlCol="0">
            <a:spAutoFit/>
          </a:bodyPr>
          <a:lstStyle/>
          <a:p>
            <a:r>
              <a:rPr lang="en-CA" sz="1400" i="1" dirty="0" smtClean="0">
                <a:solidFill>
                  <a:srgbClr val="673105"/>
                </a:solidFill>
              </a:rPr>
              <a:t>10</a:t>
            </a:r>
            <a:endParaRPr lang="en-CA" sz="1400" i="1" dirty="0">
              <a:solidFill>
                <a:srgbClr val="673105"/>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469223" y="2622885"/>
            <a:ext cx="8265703" cy="3739921"/>
          </a:xfrm>
          <a:prstGeom prst="roundRect">
            <a:avLst/>
          </a:prstGeom>
          <a:solidFill>
            <a:srgbClr val="673105"/>
          </a:solidFill>
          <a:ln>
            <a:noFill/>
          </a:ln>
          <a:effectLst>
            <a:outerShdw blurRad="40000" dist="508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8" name="Title 7"/>
          <p:cNvSpPr>
            <a:spLocks noGrp="1"/>
          </p:cNvSpPr>
          <p:nvPr>
            <p:ph type="title"/>
          </p:nvPr>
        </p:nvSpPr>
        <p:spPr>
          <a:xfrm>
            <a:off x="2062241" y="565485"/>
            <a:ext cx="6937375" cy="892509"/>
          </a:xfrm>
        </p:spPr>
        <p:txBody>
          <a:bodyPr/>
          <a:lstStyle/>
          <a:p>
            <a:r>
              <a:rPr lang="en-CA" sz="2400" b="1" dirty="0" smtClean="0">
                <a:effectLst>
                  <a:outerShdw blurRad="38100" dist="38100" dir="2700000" algn="tl">
                    <a:srgbClr val="000000">
                      <a:alpha val="43137"/>
                    </a:srgbClr>
                  </a:outerShdw>
                </a:effectLst>
                <a:latin typeface="Arial" pitchFamily="34" charset="0"/>
                <a:cs typeface="Arial" pitchFamily="34" charset="0"/>
              </a:rPr>
              <a:t>Executive Responsibilities for Building a GIS Capability that Meets Tests for Achieving Standard of Care Obligations</a:t>
            </a:r>
            <a:endParaRPr lang="en-CA" sz="2400" b="1" dirty="0">
              <a:effectLst>
                <a:outerShdw blurRad="38100" dist="38100" dir="2700000" algn="tl">
                  <a:srgbClr val="000000">
                    <a:alpha val="43137"/>
                  </a:srgbClr>
                </a:outerShdw>
              </a:effectLst>
              <a:latin typeface="Arial" pitchFamily="34" charset="0"/>
              <a:cs typeface="Arial" pitchFamily="34" charset="0"/>
            </a:endParaRPr>
          </a:p>
        </p:txBody>
      </p:sp>
      <p:sp>
        <p:nvSpPr>
          <p:cNvPr id="4" name="TextBox 3"/>
          <p:cNvSpPr txBox="1"/>
          <p:nvPr/>
        </p:nvSpPr>
        <p:spPr>
          <a:xfrm>
            <a:off x="1239246" y="1801107"/>
            <a:ext cx="6914764" cy="584775"/>
          </a:xfrm>
          <a:prstGeom prst="rect">
            <a:avLst/>
          </a:prstGeom>
          <a:noFill/>
        </p:spPr>
        <p:txBody>
          <a:bodyPr wrap="square" rtlCol="0">
            <a:spAutoFit/>
          </a:bodyPr>
          <a:lstStyle/>
          <a:p>
            <a:pPr algn="ctr"/>
            <a:r>
              <a:rPr lang="en-CA" sz="1600" b="1" dirty="0" smtClean="0"/>
              <a:t>Table 3. A Short List of Executive Responsibilities for</a:t>
            </a:r>
            <a:r>
              <a:rPr lang="en-CA" sz="1600" dirty="0" smtClean="0"/>
              <a:t> </a:t>
            </a:r>
            <a:r>
              <a:rPr lang="en-CA" sz="1600" b="1" dirty="0" smtClean="0"/>
              <a:t>Ensuring that a GIS Capability Meets Standard of Care Obligations</a:t>
            </a:r>
            <a:endParaRPr lang="en-CA" sz="1600" dirty="0"/>
          </a:p>
        </p:txBody>
      </p:sp>
      <p:sp>
        <p:nvSpPr>
          <p:cNvPr id="33793" name="Rectangle 1"/>
          <p:cNvSpPr>
            <a:spLocks noChangeArrowheads="1"/>
          </p:cNvSpPr>
          <p:nvPr/>
        </p:nvSpPr>
        <p:spPr bwMode="auto">
          <a:xfrm>
            <a:off x="745965" y="2849402"/>
            <a:ext cx="7829165" cy="35855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600"/>
              </a:spcAft>
              <a:buClrTx/>
              <a:buSzTx/>
              <a:tabLst>
                <a:tab pos="180975" algn="l"/>
                <a:tab pos="457200" algn="l"/>
              </a:tabLst>
            </a:pPr>
            <a:r>
              <a:rPr kumimoji="0" lang="en-CA" sz="1200" b="1" i="0" u="none" strike="noStrike" cap="none" normalizeH="0" baseline="0" dirty="0" smtClean="0">
                <a:ln>
                  <a:noFill/>
                </a:ln>
                <a:solidFill>
                  <a:schemeClr val="bg1"/>
                </a:solidFill>
                <a:effectLst/>
                <a:latin typeface="Arial" pitchFamily="34" charset="0"/>
                <a:ea typeface="Calibri" pitchFamily="34" charset="0"/>
                <a:cs typeface="Arial" pitchFamily="34" charset="0"/>
              </a:rPr>
              <a:t>1. </a:t>
            </a: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Prepare staff in all units for an increasingly GIS-oriented work environment. </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ts val="600"/>
              </a:spcAft>
              <a:buClrTx/>
              <a:buSzTx/>
              <a:tabLst>
                <a:tab pos="180975" algn="l"/>
                <a:tab pos="457200" algn="l"/>
              </a:tabLst>
            </a:pPr>
            <a:r>
              <a:rPr kumimoji="0" lang="en-CA" sz="1200" b="1" i="0" u="none" strike="noStrike" cap="none" normalizeH="0" baseline="0" dirty="0" smtClean="0">
                <a:ln>
                  <a:noFill/>
                </a:ln>
                <a:solidFill>
                  <a:schemeClr val="bg1"/>
                </a:solidFill>
                <a:effectLst/>
                <a:latin typeface="Arial" pitchFamily="34" charset="0"/>
                <a:ea typeface="Calibri" pitchFamily="34" charset="0"/>
                <a:cs typeface="Arial" pitchFamily="34" charset="0"/>
              </a:rPr>
              <a:t>2. </a:t>
            </a: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Prepare themselves and staff for standard of care situations in which the design, development, and application   of geographic information systems (GIS) are issues in whether duty of care obligations are met to a reasonable degree. </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ts val="600"/>
              </a:spcAft>
              <a:buClrTx/>
              <a:buSzTx/>
              <a:tabLst>
                <a:tab pos="180975" algn="l"/>
                <a:tab pos="457200" algn="l"/>
              </a:tabLst>
            </a:pPr>
            <a:r>
              <a:rPr kumimoji="0" lang="en-CA" sz="1200" b="1" i="0" u="none" strike="noStrike" cap="none" normalizeH="0" baseline="0" dirty="0" smtClean="0">
                <a:ln>
                  <a:noFill/>
                </a:ln>
                <a:solidFill>
                  <a:schemeClr val="bg1"/>
                </a:solidFill>
                <a:effectLst/>
                <a:latin typeface="Arial" pitchFamily="34" charset="0"/>
                <a:ea typeface="Calibri" pitchFamily="34" charset="0"/>
                <a:cs typeface="Arial" pitchFamily="34" charset="0"/>
              </a:rPr>
              <a:t>3. </a:t>
            </a: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Instruct staff in terms of the geographic information and associated information needed to satisfy duty of care and standard of care obligations.</a:t>
            </a:r>
          </a:p>
          <a:p>
            <a:pPr marL="0" marR="0" lvl="0" indent="0" algn="l" defTabSz="914400" rtl="0" eaLnBrk="0" fontAlgn="base" latinLnBrk="0" hangingPunct="0">
              <a:lnSpc>
                <a:spcPct val="100000"/>
              </a:lnSpc>
              <a:spcBef>
                <a:spcPct val="0"/>
              </a:spcBef>
              <a:spcAft>
                <a:spcPts val="600"/>
              </a:spcAft>
              <a:buClrTx/>
              <a:buSzTx/>
              <a:tabLst>
                <a:tab pos="180975" algn="l"/>
                <a:tab pos="457200" algn="l"/>
              </a:tabLst>
            </a:pPr>
            <a:r>
              <a:rPr kumimoji="0" lang="en-CA" sz="1200" b="1" i="0" u="none" strike="noStrike" cap="none" normalizeH="0" baseline="0" dirty="0" smtClean="0">
                <a:ln>
                  <a:noFill/>
                </a:ln>
                <a:solidFill>
                  <a:schemeClr val="bg1"/>
                </a:solidFill>
                <a:effectLst/>
                <a:latin typeface="Arial" pitchFamily="34" charset="0"/>
                <a:ea typeface="Calibri" pitchFamily="34" charset="0"/>
                <a:cs typeface="Arial" pitchFamily="34" charset="0"/>
              </a:rPr>
              <a:t>4. </a:t>
            </a: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Approve the information content of duty of care and standard of care documents (e.g., laws, by-laws, policies, plans, programs, budgets, and manuals).</a:t>
            </a:r>
          </a:p>
          <a:p>
            <a:pPr marL="0" marR="0" lvl="0" indent="0" algn="l" defTabSz="914400" rtl="0" eaLnBrk="0" fontAlgn="base" latinLnBrk="0" hangingPunct="0">
              <a:lnSpc>
                <a:spcPct val="100000"/>
              </a:lnSpc>
              <a:spcBef>
                <a:spcPct val="0"/>
              </a:spcBef>
              <a:spcAft>
                <a:spcPts val="600"/>
              </a:spcAft>
              <a:buClrTx/>
              <a:buSzTx/>
              <a:tabLst>
                <a:tab pos="180975" algn="l"/>
                <a:tab pos="457200" algn="l"/>
              </a:tabLst>
            </a:pPr>
            <a:r>
              <a:rPr kumimoji="0" lang="en-CA" sz="1200" b="1" i="0" u="none" strike="noStrike" cap="none" normalizeH="0" baseline="0" dirty="0" smtClean="0">
                <a:ln>
                  <a:noFill/>
                </a:ln>
                <a:solidFill>
                  <a:schemeClr val="bg1"/>
                </a:solidFill>
                <a:effectLst/>
                <a:latin typeface="Arial" pitchFamily="34" charset="0"/>
                <a:ea typeface="Calibri" pitchFamily="34" charset="0"/>
                <a:cs typeface="Arial" pitchFamily="34" charset="0"/>
              </a:rPr>
              <a:t>5. </a:t>
            </a: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Direct professional staff who provide the information (e.g., data, studies, files, records, maps, surveys, and   reports) needed to ensure that legal and other duty of care and standard of care obligations can be achieved.</a:t>
            </a:r>
          </a:p>
          <a:p>
            <a:pPr marL="0" marR="0" lvl="0" indent="0" algn="l" defTabSz="914400" rtl="0" eaLnBrk="0" fontAlgn="base" latinLnBrk="0" hangingPunct="0">
              <a:lnSpc>
                <a:spcPct val="100000"/>
              </a:lnSpc>
              <a:spcBef>
                <a:spcPct val="0"/>
              </a:spcBef>
              <a:spcAft>
                <a:spcPts val="600"/>
              </a:spcAft>
              <a:buClrTx/>
              <a:buSzTx/>
              <a:tabLst>
                <a:tab pos="180975" algn="l"/>
                <a:tab pos="457200" algn="l"/>
              </a:tabLst>
            </a:pPr>
            <a:r>
              <a:rPr lang="en-CA" sz="1200" b="1" dirty="0" smtClean="0">
                <a:solidFill>
                  <a:schemeClr val="bg1"/>
                </a:solidFill>
                <a:latin typeface="Arial" pitchFamily="34" charset="0"/>
                <a:ea typeface="Calibri" pitchFamily="34" charset="0"/>
                <a:cs typeface="Arial" pitchFamily="34" charset="0"/>
              </a:rPr>
              <a:t>6. </a:t>
            </a: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Adopt budget and work program envelopes containing the GIS technology and applications capabilities.</a:t>
            </a:r>
          </a:p>
          <a:p>
            <a:pPr marL="0" marR="0" lvl="0" indent="0" algn="l" defTabSz="914400" rtl="0" eaLnBrk="0" fontAlgn="base" latinLnBrk="0" hangingPunct="0">
              <a:lnSpc>
                <a:spcPct val="100000"/>
              </a:lnSpc>
              <a:spcBef>
                <a:spcPct val="0"/>
              </a:spcBef>
              <a:spcAft>
                <a:spcPts val="600"/>
              </a:spcAft>
              <a:buClrTx/>
              <a:buSzTx/>
              <a:tabLst>
                <a:tab pos="180975" algn="l"/>
                <a:tab pos="457200" algn="l"/>
              </a:tabLst>
            </a:pPr>
            <a:r>
              <a:rPr lang="en-CA" sz="1200" b="1" dirty="0" smtClean="0">
                <a:solidFill>
                  <a:schemeClr val="bg1"/>
                </a:solidFill>
                <a:latin typeface="Arial" pitchFamily="34" charset="0"/>
                <a:ea typeface="Calibri" pitchFamily="34" charset="0"/>
                <a:cs typeface="Arial" pitchFamily="34" charset="0"/>
              </a:rPr>
              <a:t>7. </a:t>
            </a: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Provide the resources which are appropriate under the circumstances to enable professional staff and technical staff to specify, acquire, process, disseminate, and apply the geographic information and associated information needed to satisfy standard of care and duty of care obligations as they apply to all pertinent documents (e.g., laws, statutes, acts, by-laws, policies, plans, programs, budgets, regulations, and manuals).</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ts val="600"/>
              </a:spcAft>
              <a:buClrTx/>
              <a:buSzTx/>
              <a:buFontTx/>
              <a:buNone/>
              <a:tabLst>
                <a:tab pos="180975" algn="l"/>
                <a:tab pos="457200" algn="l"/>
              </a:tabLst>
            </a:pPr>
            <a:endParaRPr kumimoji="0" lang="en-CA" sz="1200" i="0" u="none" strike="noStrike" cap="none" normalizeH="0" baseline="0" dirty="0" smtClean="0">
              <a:ln>
                <a:noFill/>
              </a:ln>
              <a:solidFill>
                <a:schemeClr val="tx1"/>
              </a:solidFill>
              <a:effectLst/>
              <a:latin typeface="Arial" pitchFamily="34" charset="0"/>
              <a:cs typeface="Arial" pitchFamily="34" charset="0"/>
            </a:endParaRPr>
          </a:p>
        </p:txBody>
      </p:sp>
      <p:sp>
        <p:nvSpPr>
          <p:cNvPr id="7" name="TextBox 6"/>
          <p:cNvSpPr txBox="1"/>
          <p:nvPr/>
        </p:nvSpPr>
        <p:spPr>
          <a:xfrm>
            <a:off x="-6350" y="6537325"/>
            <a:ext cx="1066800" cy="307777"/>
          </a:xfrm>
          <a:prstGeom prst="rect">
            <a:avLst/>
          </a:prstGeom>
          <a:noFill/>
        </p:spPr>
        <p:txBody>
          <a:bodyPr wrap="square" rtlCol="0">
            <a:spAutoFit/>
          </a:bodyPr>
          <a:lstStyle/>
          <a:p>
            <a:r>
              <a:rPr lang="en-CA" sz="1400" i="1" dirty="0" smtClean="0">
                <a:solidFill>
                  <a:srgbClr val="673105"/>
                </a:solidFill>
              </a:rPr>
              <a:t>B. Wellar</a:t>
            </a:r>
            <a:endParaRPr lang="en-CA" sz="1400" i="1" dirty="0">
              <a:solidFill>
                <a:srgbClr val="673105"/>
              </a:solidFill>
            </a:endParaRPr>
          </a:p>
        </p:txBody>
      </p:sp>
      <p:sp>
        <p:nvSpPr>
          <p:cNvPr id="9" name="TextBox 8"/>
          <p:cNvSpPr txBox="1"/>
          <p:nvPr/>
        </p:nvSpPr>
        <p:spPr>
          <a:xfrm>
            <a:off x="8696326" y="6537325"/>
            <a:ext cx="434134" cy="307777"/>
          </a:xfrm>
          <a:prstGeom prst="rect">
            <a:avLst/>
          </a:prstGeom>
          <a:noFill/>
        </p:spPr>
        <p:txBody>
          <a:bodyPr wrap="square" rtlCol="0">
            <a:spAutoFit/>
          </a:bodyPr>
          <a:lstStyle/>
          <a:p>
            <a:r>
              <a:rPr lang="en-CA" sz="1400" i="1" dirty="0" smtClean="0">
                <a:solidFill>
                  <a:srgbClr val="673105"/>
                </a:solidFill>
              </a:rPr>
              <a:t>11</a:t>
            </a:r>
            <a:endParaRPr lang="en-CA" sz="1400" i="1" dirty="0">
              <a:solidFill>
                <a:srgbClr val="673105"/>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062241" y="385011"/>
            <a:ext cx="6937375" cy="1503948"/>
          </a:xfrm>
        </p:spPr>
        <p:txBody>
          <a:bodyPr/>
          <a:lstStyle/>
          <a:p>
            <a:r>
              <a:rPr lang="en-US" sz="2400" b="1" dirty="0" smtClean="0">
                <a:effectLst>
                  <a:outerShdw blurRad="38100" dist="38100" dir="2700000" algn="tl">
                    <a:srgbClr val="000000">
                      <a:alpha val="43137"/>
                    </a:srgbClr>
                  </a:outerShdw>
                </a:effectLst>
                <a:latin typeface="Arial" pitchFamily="34" charset="0"/>
                <a:cs typeface="Arial" pitchFamily="34" charset="0"/>
              </a:rPr>
              <a:t>Designing a GIS Capability to Meet                     Standard of Care Obligations within                             an E-Democracy Framework:                      Policy Impacts </a:t>
            </a:r>
            <a:endParaRPr lang="en-CA" sz="2400" b="1" dirty="0">
              <a:effectLst>
                <a:outerShdw blurRad="38100" dist="38100" dir="2700000" algn="tl">
                  <a:srgbClr val="000000">
                    <a:alpha val="43137"/>
                  </a:srgbClr>
                </a:outerShdw>
              </a:effectLst>
              <a:latin typeface="Arial" pitchFamily="34" charset="0"/>
              <a:cs typeface="Arial" pitchFamily="34" charset="0"/>
            </a:endParaRPr>
          </a:p>
        </p:txBody>
      </p:sp>
      <p:sp>
        <p:nvSpPr>
          <p:cNvPr id="7" name="TextBox 6"/>
          <p:cNvSpPr txBox="1"/>
          <p:nvPr/>
        </p:nvSpPr>
        <p:spPr>
          <a:xfrm>
            <a:off x="844988" y="2380340"/>
            <a:ext cx="7549662" cy="4200509"/>
          </a:xfrm>
          <a:prstGeom prst="rect">
            <a:avLst/>
          </a:prstGeom>
          <a:noFill/>
        </p:spPr>
        <p:txBody>
          <a:bodyPr wrap="square" rtlCol="0">
            <a:spAutoFit/>
          </a:bodyPr>
          <a:lstStyle/>
          <a:p>
            <a:pPr algn="ctr">
              <a:lnSpc>
                <a:spcPts val="2300"/>
              </a:lnSpc>
            </a:pPr>
            <a:r>
              <a:rPr lang="en-US" dirty="0" smtClean="0"/>
              <a:t>Opportunity to use GIS to electronically</a:t>
            </a:r>
          </a:p>
          <a:p>
            <a:pPr algn="ctr">
              <a:lnSpc>
                <a:spcPts val="2300"/>
              </a:lnSpc>
            </a:pPr>
            <a:r>
              <a:rPr lang="en-US" dirty="0" smtClean="0"/>
              <a:t>inform and listen to the public</a:t>
            </a:r>
          </a:p>
          <a:p>
            <a:pPr algn="ctr">
              <a:lnSpc>
                <a:spcPts val="2300"/>
              </a:lnSpc>
            </a:pPr>
            <a:r>
              <a:rPr lang="en-US" dirty="0" smtClean="0"/>
              <a:t>on </a:t>
            </a:r>
            <a:r>
              <a:rPr lang="en-US" b="1" u="sng" dirty="0" smtClean="0"/>
              <a:t>identifying policy options</a:t>
            </a:r>
            <a:r>
              <a:rPr lang="en-US" b="1" dirty="0" smtClean="0"/>
              <a:t> </a:t>
            </a:r>
            <a:r>
              <a:rPr lang="en-US" dirty="0" smtClean="0"/>
              <a:t>involving</a:t>
            </a:r>
          </a:p>
          <a:p>
            <a:pPr algn="ctr">
              <a:lnSpc>
                <a:spcPts val="2300"/>
              </a:lnSpc>
            </a:pPr>
            <a:r>
              <a:rPr lang="en-US" dirty="0" smtClean="0"/>
              <a:t>standard of care obligations </a:t>
            </a:r>
            <a:endParaRPr lang="en-CA" dirty="0" smtClean="0"/>
          </a:p>
          <a:p>
            <a:pPr algn="ctr">
              <a:lnSpc>
                <a:spcPts val="2300"/>
              </a:lnSpc>
            </a:pPr>
            <a:r>
              <a:rPr lang="en-US" dirty="0" smtClean="0"/>
              <a:t> </a:t>
            </a:r>
            <a:endParaRPr lang="en-CA" dirty="0" smtClean="0"/>
          </a:p>
          <a:p>
            <a:pPr algn="ctr">
              <a:lnSpc>
                <a:spcPts val="2300"/>
              </a:lnSpc>
            </a:pPr>
            <a:r>
              <a:rPr lang="en-US" dirty="0" smtClean="0"/>
              <a:t>Opportunity to use GIS to electronically</a:t>
            </a:r>
          </a:p>
          <a:p>
            <a:pPr algn="ctr">
              <a:lnSpc>
                <a:spcPts val="2300"/>
              </a:lnSpc>
            </a:pPr>
            <a:r>
              <a:rPr lang="en-US" dirty="0" smtClean="0"/>
              <a:t>inform and listen to the public</a:t>
            </a:r>
          </a:p>
          <a:p>
            <a:pPr algn="ctr">
              <a:lnSpc>
                <a:spcPts val="2300"/>
              </a:lnSpc>
            </a:pPr>
            <a:r>
              <a:rPr lang="en-US" dirty="0" smtClean="0"/>
              <a:t>on </a:t>
            </a:r>
            <a:r>
              <a:rPr lang="en-US" b="1" u="sng" dirty="0" smtClean="0"/>
              <a:t>adopting policy choices</a:t>
            </a:r>
          </a:p>
          <a:p>
            <a:pPr algn="ctr">
              <a:lnSpc>
                <a:spcPts val="2300"/>
              </a:lnSpc>
            </a:pPr>
            <a:r>
              <a:rPr lang="en-US" dirty="0" smtClean="0"/>
              <a:t>involving standard of care obligations</a:t>
            </a:r>
          </a:p>
          <a:p>
            <a:pPr algn="ctr">
              <a:lnSpc>
                <a:spcPts val="2300"/>
              </a:lnSpc>
            </a:pPr>
            <a:endParaRPr lang="en-US" dirty="0" smtClean="0"/>
          </a:p>
          <a:p>
            <a:pPr algn="ctr">
              <a:lnSpc>
                <a:spcPts val="2300"/>
              </a:lnSpc>
            </a:pPr>
            <a:r>
              <a:rPr lang="en-US" dirty="0" smtClean="0"/>
              <a:t>Opportunity to use GIS to electronically</a:t>
            </a:r>
          </a:p>
          <a:p>
            <a:pPr algn="ctr">
              <a:lnSpc>
                <a:spcPts val="2300"/>
              </a:lnSpc>
            </a:pPr>
            <a:r>
              <a:rPr lang="en-US" dirty="0" smtClean="0"/>
              <a:t>inform and listen to the public</a:t>
            </a:r>
          </a:p>
          <a:p>
            <a:pPr algn="ctr">
              <a:lnSpc>
                <a:spcPts val="2300"/>
              </a:lnSpc>
            </a:pPr>
            <a:r>
              <a:rPr lang="en-US" dirty="0" smtClean="0"/>
              <a:t>on </a:t>
            </a:r>
            <a:r>
              <a:rPr lang="en-US" b="1" u="sng" dirty="0" smtClean="0"/>
              <a:t>implementing policy choices</a:t>
            </a:r>
            <a:r>
              <a:rPr lang="en-US" b="1" dirty="0" smtClean="0"/>
              <a:t> </a:t>
            </a:r>
            <a:r>
              <a:rPr lang="en-US" dirty="0" smtClean="0"/>
              <a:t>involving</a:t>
            </a:r>
          </a:p>
          <a:p>
            <a:pPr algn="ctr">
              <a:lnSpc>
                <a:spcPts val="2300"/>
              </a:lnSpc>
            </a:pPr>
            <a:r>
              <a:rPr lang="en-US" dirty="0" smtClean="0"/>
              <a:t>standard of care obligations </a:t>
            </a:r>
            <a:endParaRPr lang="en-CA" dirty="0" smtClean="0"/>
          </a:p>
        </p:txBody>
      </p:sp>
      <p:sp>
        <p:nvSpPr>
          <p:cNvPr id="4" name="TextBox 3"/>
          <p:cNvSpPr txBox="1"/>
          <p:nvPr/>
        </p:nvSpPr>
        <p:spPr>
          <a:xfrm>
            <a:off x="-6350" y="6537325"/>
            <a:ext cx="1066800" cy="307777"/>
          </a:xfrm>
          <a:prstGeom prst="rect">
            <a:avLst/>
          </a:prstGeom>
          <a:noFill/>
        </p:spPr>
        <p:txBody>
          <a:bodyPr wrap="square" rtlCol="0">
            <a:spAutoFit/>
          </a:bodyPr>
          <a:lstStyle/>
          <a:p>
            <a:r>
              <a:rPr lang="en-CA" sz="1400" i="1" dirty="0" smtClean="0">
                <a:solidFill>
                  <a:srgbClr val="673105"/>
                </a:solidFill>
              </a:rPr>
              <a:t>B. Wellar</a:t>
            </a:r>
            <a:endParaRPr lang="en-CA" sz="1400" i="1" dirty="0">
              <a:solidFill>
                <a:srgbClr val="673105"/>
              </a:solidFill>
            </a:endParaRPr>
          </a:p>
        </p:txBody>
      </p:sp>
      <p:sp>
        <p:nvSpPr>
          <p:cNvPr id="5" name="TextBox 4"/>
          <p:cNvSpPr txBox="1"/>
          <p:nvPr/>
        </p:nvSpPr>
        <p:spPr>
          <a:xfrm>
            <a:off x="8696326" y="6537325"/>
            <a:ext cx="434134" cy="307777"/>
          </a:xfrm>
          <a:prstGeom prst="rect">
            <a:avLst/>
          </a:prstGeom>
          <a:noFill/>
        </p:spPr>
        <p:txBody>
          <a:bodyPr wrap="square" rtlCol="0">
            <a:spAutoFit/>
          </a:bodyPr>
          <a:lstStyle/>
          <a:p>
            <a:r>
              <a:rPr lang="en-CA" sz="1400" i="1" dirty="0" smtClean="0">
                <a:solidFill>
                  <a:srgbClr val="673105"/>
                </a:solidFill>
              </a:rPr>
              <a:t>12</a:t>
            </a:r>
            <a:endParaRPr lang="en-CA" sz="1400" i="1" dirty="0">
              <a:solidFill>
                <a:srgbClr val="673105"/>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062241" y="385011"/>
            <a:ext cx="6937375" cy="1503948"/>
          </a:xfrm>
        </p:spPr>
        <p:txBody>
          <a:bodyPr/>
          <a:lstStyle/>
          <a:p>
            <a:r>
              <a:rPr lang="en-US" sz="2400" b="1" dirty="0" smtClean="0">
                <a:effectLst>
                  <a:outerShdw blurRad="38100" dist="38100" dir="2700000" algn="tl">
                    <a:srgbClr val="000000">
                      <a:alpha val="43137"/>
                    </a:srgbClr>
                  </a:outerShdw>
                </a:effectLst>
                <a:latin typeface="Arial" pitchFamily="34" charset="0"/>
                <a:cs typeface="Arial" pitchFamily="34" charset="0"/>
              </a:rPr>
              <a:t>Designing a GIS Capability to Meet                     Standard of Care Obligations within                             an E-Democracy Framework:                      Policy Impacts (2)</a:t>
            </a:r>
            <a:endParaRPr lang="en-CA" sz="2400" b="1" dirty="0">
              <a:effectLst>
                <a:outerShdw blurRad="38100" dist="38100" dir="2700000" algn="tl">
                  <a:srgbClr val="000000">
                    <a:alpha val="43137"/>
                  </a:srgbClr>
                </a:outerShdw>
              </a:effectLst>
              <a:latin typeface="Arial" pitchFamily="34" charset="0"/>
              <a:cs typeface="Arial" pitchFamily="34" charset="0"/>
            </a:endParaRPr>
          </a:p>
        </p:txBody>
      </p:sp>
      <p:sp>
        <p:nvSpPr>
          <p:cNvPr id="7" name="TextBox 6"/>
          <p:cNvSpPr txBox="1"/>
          <p:nvPr/>
        </p:nvSpPr>
        <p:spPr>
          <a:xfrm>
            <a:off x="844988" y="2859314"/>
            <a:ext cx="7549662" cy="2837956"/>
          </a:xfrm>
          <a:prstGeom prst="rect">
            <a:avLst/>
          </a:prstGeom>
          <a:noFill/>
        </p:spPr>
        <p:txBody>
          <a:bodyPr wrap="square" rtlCol="0">
            <a:spAutoFit/>
          </a:bodyPr>
          <a:lstStyle/>
          <a:p>
            <a:pPr algn="ctr">
              <a:lnSpc>
                <a:spcPts val="2400"/>
              </a:lnSpc>
            </a:pPr>
            <a:r>
              <a:rPr lang="en-US" dirty="0" smtClean="0"/>
              <a:t>Opportunity to use GIS to electronically</a:t>
            </a:r>
          </a:p>
          <a:p>
            <a:pPr algn="ctr">
              <a:lnSpc>
                <a:spcPts val="2400"/>
              </a:lnSpc>
            </a:pPr>
            <a:r>
              <a:rPr lang="en-US" dirty="0" smtClean="0"/>
              <a:t>inform and listen to the public</a:t>
            </a:r>
          </a:p>
          <a:p>
            <a:pPr algn="ctr">
              <a:lnSpc>
                <a:spcPts val="2400"/>
              </a:lnSpc>
            </a:pPr>
            <a:r>
              <a:rPr lang="en-US" dirty="0" smtClean="0"/>
              <a:t>on </a:t>
            </a:r>
            <a:r>
              <a:rPr lang="en-US" b="1" u="sng" dirty="0" smtClean="0"/>
              <a:t>evaluating policy choices</a:t>
            </a:r>
            <a:r>
              <a:rPr lang="en-US" b="1" dirty="0" smtClean="0"/>
              <a:t> </a:t>
            </a:r>
            <a:r>
              <a:rPr lang="en-US" dirty="0" smtClean="0"/>
              <a:t>involving</a:t>
            </a:r>
          </a:p>
          <a:p>
            <a:pPr algn="ctr">
              <a:lnSpc>
                <a:spcPts val="2400"/>
              </a:lnSpc>
            </a:pPr>
            <a:r>
              <a:rPr lang="en-US" dirty="0" smtClean="0"/>
              <a:t>standard of care obligations</a:t>
            </a:r>
            <a:endParaRPr lang="en-CA" dirty="0" smtClean="0"/>
          </a:p>
          <a:p>
            <a:pPr algn="ctr">
              <a:lnSpc>
                <a:spcPts val="2400"/>
              </a:lnSpc>
            </a:pPr>
            <a:endParaRPr lang="en-US" dirty="0" smtClean="0"/>
          </a:p>
          <a:p>
            <a:pPr algn="ctr">
              <a:lnSpc>
                <a:spcPts val="2400"/>
              </a:lnSpc>
            </a:pPr>
            <a:r>
              <a:rPr lang="en-US" dirty="0" smtClean="0"/>
              <a:t>Opportunity to electronically</a:t>
            </a:r>
          </a:p>
          <a:p>
            <a:pPr algn="ctr">
              <a:lnSpc>
                <a:spcPts val="2400"/>
              </a:lnSpc>
            </a:pPr>
            <a:r>
              <a:rPr lang="en-US" dirty="0" smtClean="0"/>
              <a:t>inform and listen to the public</a:t>
            </a:r>
          </a:p>
          <a:p>
            <a:pPr algn="ctr">
              <a:lnSpc>
                <a:spcPts val="2400"/>
              </a:lnSpc>
            </a:pPr>
            <a:r>
              <a:rPr lang="en-US" dirty="0" smtClean="0"/>
              <a:t>on </a:t>
            </a:r>
            <a:r>
              <a:rPr lang="en-US" b="1" u="sng" dirty="0" smtClean="0"/>
              <a:t>evaluating policy options</a:t>
            </a:r>
            <a:r>
              <a:rPr lang="en-US" b="1" dirty="0" smtClean="0"/>
              <a:t> </a:t>
            </a:r>
            <a:r>
              <a:rPr lang="en-US" dirty="0" smtClean="0"/>
              <a:t>involving</a:t>
            </a:r>
          </a:p>
          <a:p>
            <a:pPr algn="ctr">
              <a:lnSpc>
                <a:spcPts val="2400"/>
              </a:lnSpc>
            </a:pPr>
            <a:r>
              <a:rPr lang="en-US" dirty="0" smtClean="0"/>
              <a:t>standard of care obligations</a:t>
            </a:r>
            <a:endParaRPr lang="en-CA" dirty="0"/>
          </a:p>
        </p:txBody>
      </p:sp>
      <p:sp>
        <p:nvSpPr>
          <p:cNvPr id="4" name="TextBox 3"/>
          <p:cNvSpPr txBox="1"/>
          <p:nvPr/>
        </p:nvSpPr>
        <p:spPr>
          <a:xfrm>
            <a:off x="-6350" y="6537325"/>
            <a:ext cx="1066800" cy="307777"/>
          </a:xfrm>
          <a:prstGeom prst="rect">
            <a:avLst/>
          </a:prstGeom>
          <a:noFill/>
        </p:spPr>
        <p:txBody>
          <a:bodyPr wrap="square" rtlCol="0">
            <a:spAutoFit/>
          </a:bodyPr>
          <a:lstStyle/>
          <a:p>
            <a:r>
              <a:rPr lang="en-CA" sz="1400" i="1" dirty="0" smtClean="0">
                <a:solidFill>
                  <a:srgbClr val="673105"/>
                </a:solidFill>
              </a:rPr>
              <a:t>B. Wellar</a:t>
            </a:r>
            <a:endParaRPr lang="en-CA" sz="1400" i="1" dirty="0">
              <a:solidFill>
                <a:srgbClr val="673105"/>
              </a:solidFill>
            </a:endParaRPr>
          </a:p>
        </p:txBody>
      </p:sp>
      <p:sp>
        <p:nvSpPr>
          <p:cNvPr id="5" name="TextBox 4"/>
          <p:cNvSpPr txBox="1"/>
          <p:nvPr/>
        </p:nvSpPr>
        <p:spPr>
          <a:xfrm>
            <a:off x="8696326" y="6537325"/>
            <a:ext cx="434134" cy="307777"/>
          </a:xfrm>
          <a:prstGeom prst="rect">
            <a:avLst/>
          </a:prstGeom>
          <a:noFill/>
        </p:spPr>
        <p:txBody>
          <a:bodyPr wrap="square" rtlCol="0">
            <a:spAutoFit/>
          </a:bodyPr>
          <a:lstStyle/>
          <a:p>
            <a:r>
              <a:rPr lang="en-CA" sz="1400" i="1" dirty="0" smtClean="0">
                <a:solidFill>
                  <a:srgbClr val="673105"/>
                </a:solidFill>
              </a:rPr>
              <a:t>13</a:t>
            </a:r>
            <a:endParaRPr lang="en-CA" sz="1400" i="1" dirty="0">
              <a:solidFill>
                <a:srgbClr val="673105"/>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062241" y="385011"/>
            <a:ext cx="6937375" cy="1503948"/>
          </a:xfrm>
        </p:spPr>
        <p:txBody>
          <a:bodyPr/>
          <a:lstStyle/>
          <a:p>
            <a:r>
              <a:rPr lang="en-US" sz="2400" b="1" dirty="0" smtClean="0">
                <a:effectLst>
                  <a:outerShdw blurRad="38100" dist="38100" dir="2700000" algn="tl">
                    <a:srgbClr val="000000">
                      <a:alpha val="43137"/>
                    </a:srgbClr>
                  </a:outerShdw>
                </a:effectLst>
                <a:latin typeface="Arial" pitchFamily="34" charset="0"/>
                <a:cs typeface="Arial" pitchFamily="34" charset="0"/>
              </a:rPr>
              <a:t>Designing a GIS Capability to Meet                     Standard of Care Obligations within                             an E-Democracy Framework:</a:t>
            </a:r>
            <a:br>
              <a:rPr lang="en-US" sz="2400" b="1" dirty="0" smtClean="0">
                <a:effectLst>
                  <a:outerShdw blurRad="38100" dist="38100" dir="2700000" algn="tl">
                    <a:srgbClr val="000000">
                      <a:alpha val="43137"/>
                    </a:srgbClr>
                  </a:outerShdw>
                </a:effectLst>
                <a:latin typeface="Arial" pitchFamily="34" charset="0"/>
                <a:cs typeface="Arial" pitchFamily="34" charset="0"/>
              </a:rPr>
            </a:br>
            <a:r>
              <a:rPr lang="en-US" sz="2400" b="1" dirty="0" smtClean="0">
                <a:effectLst>
                  <a:outerShdw blurRad="38100" dist="38100" dir="2700000" algn="tl">
                    <a:srgbClr val="000000">
                      <a:alpha val="43137"/>
                    </a:srgbClr>
                  </a:outerShdw>
                </a:effectLst>
                <a:latin typeface="Arial" pitchFamily="34" charset="0"/>
                <a:cs typeface="Arial" pitchFamily="34" charset="0"/>
              </a:rPr>
              <a:t>Legislative Impacts</a:t>
            </a:r>
            <a:endParaRPr lang="en-CA" sz="2400" b="1" dirty="0">
              <a:effectLst>
                <a:outerShdw blurRad="38100" dist="38100" dir="2700000" algn="tl">
                  <a:srgbClr val="000000">
                    <a:alpha val="43137"/>
                  </a:srgbClr>
                </a:outerShdw>
              </a:effectLst>
              <a:latin typeface="Arial" pitchFamily="34" charset="0"/>
              <a:cs typeface="Arial" pitchFamily="34" charset="0"/>
            </a:endParaRPr>
          </a:p>
        </p:txBody>
      </p:sp>
      <p:sp>
        <p:nvSpPr>
          <p:cNvPr id="7" name="TextBox 6"/>
          <p:cNvSpPr txBox="1"/>
          <p:nvPr/>
        </p:nvSpPr>
        <p:spPr>
          <a:xfrm>
            <a:off x="844988" y="2583548"/>
            <a:ext cx="7549662" cy="3761286"/>
          </a:xfrm>
          <a:prstGeom prst="rect">
            <a:avLst/>
          </a:prstGeom>
          <a:noFill/>
        </p:spPr>
        <p:txBody>
          <a:bodyPr wrap="square" rtlCol="0">
            <a:spAutoFit/>
          </a:bodyPr>
          <a:lstStyle/>
          <a:p>
            <a:pPr algn="ctr">
              <a:lnSpc>
                <a:spcPts val="2400"/>
              </a:lnSpc>
            </a:pPr>
            <a:r>
              <a:rPr lang="en-US" dirty="0" smtClean="0"/>
              <a:t>Opportunity to use GIS to electronically inform and </a:t>
            </a:r>
          </a:p>
          <a:p>
            <a:pPr algn="ctr">
              <a:lnSpc>
                <a:spcPts val="2400"/>
              </a:lnSpc>
            </a:pPr>
            <a:r>
              <a:rPr lang="en-US" dirty="0" smtClean="0"/>
              <a:t>listen to the public on </a:t>
            </a:r>
            <a:r>
              <a:rPr lang="en-US" b="1" u="sng" dirty="0" smtClean="0"/>
              <a:t>amending legislation</a:t>
            </a:r>
            <a:r>
              <a:rPr lang="en-US" b="1" dirty="0" smtClean="0"/>
              <a:t> </a:t>
            </a:r>
            <a:r>
              <a:rPr lang="en-CA" dirty="0" smtClean="0"/>
              <a:t>(e.g., laws, statutes, </a:t>
            </a:r>
          </a:p>
          <a:p>
            <a:pPr algn="ctr">
              <a:lnSpc>
                <a:spcPts val="2400"/>
              </a:lnSpc>
            </a:pPr>
            <a:r>
              <a:rPr lang="en-CA" dirty="0" smtClean="0"/>
              <a:t>acts, by-laws, policies, plans, programs, budgets, regulations, </a:t>
            </a:r>
          </a:p>
          <a:p>
            <a:pPr algn="ctr">
              <a:lnSpc>
                <a:spcPts val="2400"/>
              </a:lnSpc>
            </a:pPr>
            <a:r>
              <a:rPr lang="en-CA" dirty="0" smtClean="0"/>
              <a:t>and manuals) </a:t>
            </a:r>
            <a:r>
              <a:rPr lang="en-US" dirty="0" smtClean="0"/>
              <a:t>involving standard of care obligations</a:t>
            </a:r>
            <a:endParaRPr lang="en-CA" dirty="0" smtClean="0"/>
          </a:p>
          <a:p>
            <a:pPr algn="ctr">
              <a:lnSpc>
                <a:spcPts val="2400"/>
              </a:lnSpc>
            </a:pPr>
            <a:r>
              <a:rPr lang="en-CA" b="1" dirty="0" smtClean="0"/>
              <a:t> </a:t>
            </a:r>
            <a:endParaRPr lang="en-CA" dirty="0" smtClean="0"/>
          </a:p>
          <a:p>
            <a:pPr algn="ctr">
              <a:lnSpc>
                <a:spcPts val="2400"/>
              </a:lnSpc>
            </a:pPr>
            <a:r>
              <a:rPr lang="en-US" dirty="0" smtClean="0"/>
              <a:t>Opportunity to use GIS to electronically inform and listen </a:t>
            </a:r>
          </a:p>
          <a:p>
            <a:pPr algn="ctr">
              <a:lnSpc>
                <a:spcPts val="2400"/>
              </a:lnSpc>
            </a:pPr>
            <a:r>
              <a:rPr lang="en-US" dirty="0" smtClean="0"/>
              <a:t>to the public on </a:t>
            </a:r>
            <a:r>
              <a:rPr lang="en-US" b="1" u="sng" dirty="0" smtClean="0"/>
              <a:t>revising legislation</a:t>
            </a:r>
            <a:r>
              <a:rPr lang="en-US" b="1" dirty="0" smtClean="0"/>
              <a:t> </a:t>
            </a:r>
            <a:r>
              <a:rPr lang="en-US" dirty="0" smtClean="0"/>
              <a:t>involving </a:t>
            </a:r>
          </a:p>
          <a:p>
            <a:pPr algn="ctr">
              <a:lnSpc>
                <a:spcPts val="2400"/>
              </a:lnSpc>
            </a:pPr>
            <a:r>
              <a:rPr lang="en-US" dirty="0" smtClean="0"/>
              <a:t>standard of care obligations </a:t>
            </a:r>
            <a:endParaRPr lang="en-CA" dirty="0" smtClean="0"/>
          </a:p>
          <a:p>
            <a:pPr algn="ctr">
              <a:lnSpc>
                <a:spcPts val="2400"/>
              </a:lnSpc>
            </a:pPr>
            <a:r>
              <a:rPr lang="en-CA" dirty="0" smtClean="0"/>
              <a:t> </a:t>
            </a:r>
          </a:p>
          <a:p>
            <a:pPr algn="ctr">
              <a:lnSpc>
                <a:spcPts val="2400"/>
              </a:lnSpc>
            </a:pPr>
            <a:r>
              <a:rPr lang="en-US" dirty="0" smtClean="0"/>
              <a:t>Opportunity to use GIS to electronically inform and listen</a:t>
            </a:r>
          </a:p>
          <a:p>
            <a:pPr algn="ctr">
              <a:lnSpc>
                <a:spcPts val="2400"/>
              </a:lnSpc>
            </a:pPr>
            <a:r>
              <a:rPr lang="en-US" dirty="0" smtClean="0"/>
              <a:t>to the public on </a:t>
            </a:r>
            <a:r>
              <a:rPr lang="en-US" b="1" u="sng" dirty="0" smtClean="0"/>
              <a:t>introducing legislation</a:t>
            </a:r>
            <a:r>
              <a:rPr lang="en-US" b="1" dirty="0" smtClean="0"/>
              <a:t> </a:t>
            </a:r>
            <a:r>
              <a:rPr lang="en-US" dirty="0" smtClean="0"/>
              <a:t>involving</a:t>
            </a:r>
          </a:p>
          <a:p>
            <a:pPr algn="ctr">
              <a:lnSpc>
                <a:spcPts val="2400"/>
              </a:lnSpc>
            </a:pPr>
            <a:r>
              <a:rPr lang="en-US" dirty="0" smtClean="0"/>
              <a:t>standard of care obligations</a:t>
            </a:r>
            <a:endParaRPr lang="en-CA" dirty="0"/>
          </a:p>
        </p:txBody>
      </p:sp>
      <p:sp>
        <p:nvSpPr>
          <p:cNvPr id="4" name="TextBox 3"/>
          <p:cNvSpPr txBox="1"/>
          <p:nvPr/>
        </p:nvSpPr>
        <p:spPr>
          <a:xfrm>
            <a:off x="-6350" y="6537325"/>
            <a:ext cx="1066800" cy="307777"/>
          </a:xfrm>
          <a:prstGeom prst="rect">
            <a:avLst/>
          </a:prstGeom>
          <a:noFill/>
        </p:spPr>
        <p:txBody>
          <a:bodyPr wrap="square" rtlCol="0">
            <a:spAutoFit/>
          </a:bodyPr>
          <a:lstStyle/>
          <a:p>
            <a:r>
              <a:rPr lang="en-CA" sz="1400" i="1" dirty="0" smtClean="0">
                <a:solidFill>
                  <a:srgbClr val="673105"/>
                </a:solidFill>
              </a:rPr>
              <a:t>B. Wellar</a:t>
            </a:r>
            <a:endParaRPr lang="en-CA" sz="1400" i="1" dirty="0">
              <a:solidFill>
                <a:srgbClr val="673105"/>
              </a:solidFill>
            </a:endParaRPr>
          </a:p>
        </p:txBody>
      </p:sp>
      <p:sp>
        <p:nvSpPr>
          <p:cNvPr id="5" name="TextBox 4"/>
          <p:cNvSpPr txBox="1"/>
          <p:nvPr/>
        </p:nvSpPr>
        <p:spPr>
          <a:xfrm>
            <a:off x="8696326" y="6537325"/>
            <a:ext cx="434134" cy="307777"/>
          </a:xfrm>
          <a:prstGeom prst="rect">
            <a:avLst/>
          </a:prstGeom>
          <a:noFill/>
        </p:spPr>
        <p:txBody>
          <a:bodyPr wrap="square" rtlCol="0">
            <a:spAutoFit/>
          </a:bodyPr>
          <a:lstStyle/>
          <a:p>
            <a:r>
              <a:rPr lang="en-CA" sz="1400" i="1" dirty="0" smtClean="0">
                <a:solidFill>
                  <a:srgbClr val="673105"/>
                </a:solidFill>
              </a:rPr>
              <a:t>14</a:t>
            </a:r>
            <a:endParaRPr lang="en-CA" sz="1400" i="1" dirty="0">
              <a:solidFill>
                <a:srgbClr val="673105"/>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062241" y="385011"/>
            <a:ext cx="6937375" cy="1503948"/>
          </a:xfrm>
        </p:spPr>
        <p:txBody>
          <a:bodyPr/>
          <a:lstStyle/>
          <a:p>
            <a:r>
              <a:rPr lang="en-US" sz="2400" b="1" dirty="0" smtClean="0">
                <a:effectLst>
                  <a:outerShdw blurRad="38100" dist="38100" dir="2700000" algn="tl">
                    <a:srgbClr val="000000">
                      <a:alpha val="43137"/>
                    </a:srgbClr>
                  </a:outerShdw>
                </a:effectLst>
                <a:latin typeface="Arial" pitchFamily="34" charset="0"/>
                <a:cs typeface="Arial" pitchFamily="34" charset="0"/>
              </a:rPr>
              <a:t>Designing a GIS Capability to Meet                     Standard of Care Obligations within                             an E-Democracy Framework:</a:t>
            </a:r>
            <a:br>
              <a:rPr lang="en-US" sz="2400" b="1" dirty="0" smtClean="0">
                <a:effectLst>
                  <a:outerShdw blurRad="38100" dist="38100" dir="2700000" algn="tl">
                    <a:srgbClr val="000000">
                      <a:alpha val="43137"/>
                    </a:srgbClr>
                  </a:outerShdw>
                </a:effectLst>
                <a:latin typeface="Arial" pitchFamily="34" charset="0"/>
                <a:cs typeface="Arial" pitchFamily="34" charset="0"/>
              </a:rPr>
            </a:br>
            <a:r>
              <a:rPr lang="en-US" sz="2400" b="1" dirty="0" smtClean="0">
                <a:effectLst>
                  <a:outerShdw blurRad="38100" dist="38100" dir="2700000" algn="tl">
                    <a:srgbClr val="000000">
                      <a:alpha val="43137"/>
                    </a:srgbClr>
                  </a:outerShdw>
                </a:effectLst>
                <a:latin typeface="Arial" pitchFamily="34" charset="0"/>
                <a:cs typeface="Arial" pitchFamily="34" charset="0"/>
              </a:rPr>
              <a:t>Legislative Impacts (2)</a:t>
            </a:r>
            <a:endParaRPr lang="en-CA" sz="2400" b="1" dirty="0">
              <a:effectLst>
                <a:outerShdw blurRad="38100" dist="38100" dir="2700000" algn="tl">
                  <a:srgbClr val="000000">
                    <a:alpha val="43137"/>
                  </a:srgbClr>
                </a:outerShdw>
              </a:effectLst>
              <a:latin typeface="Arial" pitchFamily="34" charset="0"/>
              <a:cs typeface="Arial" pitchFamily="34" charset="0"/>
            </a:endParaRPr>
          </a:p>
        </p:txBody>
      </p:sp>
      <p:sp>
        <p:nvSpPr>
          <p:cNvPr id="7" name="TextBox 6"/>
          <p:cNvSpPr txBox="1"/>
          <p:nvPr/>
        </p:nvSpPr>
        <p:spPr>
          <a:xfrm>
            <a:off x="844988" y="2714174"/>
            <a:ext cx="7549662" cy="3453510"/>
          </a:xfrm>
          <a:prstGeom prst="rect">
            <a:avLst/>
          </a:prstGeom>
          <a:noFill/>
        </p:spPr>
        <p:txBody>
          <a:bodyPr wrap="square" rtlCol="0">
            <a:spAutoFit/>
          </a:bodyPr>
          <a:lstStyle/>
          <a:p>
            <a:pPr algn="ctr">
              <a:lnSpc>
                <a:spcPts val="2400"/>
              </a:lnSpc>
            </a:pPr>
            <a:r>
              <a:rPr lang="en-US" dirty="0" smtClean="0"/>
              <a:t>Opportunity to use GIS to electronically inform and listen</a:t>
            </a:r>
          </a:p>
          <a:p>
            <a:pPr algn="ctr">
              <a:lnSpc>
                <a:spcPts val="2400"/>
              </a:lnSpc>
            </a:pPr>
            <a:r>
              <a:rPr lang="en-US" dirty="0" smtClean="0"/>
              <a:t>to the public on </a:t>
            </a:r>
            <a:r>
              <a:rPr lang="en-US" b="1" u="sng" dirty="0" smtClean="0"/>
              <a:t>debating legislation</a:t>
            </a:r>
            <a:r>
              <a:rPr lang="en-US" b="1" dirty="0" smtClean="0"/>
              <a:t> </a:t>
            </a:r>
            <a:r>
              <a:rPr lang="en-US" dirty="0" smtClean="0"/>
              <a:t>involving</a:t>
            </a:r>
          </a:p>
          <a:p>
            <a:pPr algn="ctr">
              <a:lnSpc>
                <a:spcPts val="2400"/>
              </a:lnSpc>
            </a:pPr>
            <a:r>
              <a:rPr lang="en-US" dirty="0" smtClean="0"/>
              <a:t>standard of care obligations</a:t>
            </a:r>
          </a:p>
          <a:p>
            <a:pPr algn="ctr">
              <a:lnSpc>
                <a:spcPts val="2400"/>
              </a:lnSpc>
            </a:pPr>
            <a:endParaRPr lang="en-CA" dirty="0" smtClean="0"/>
          </a:p>
          <a:p>
            <a:pPr algn="ctr">
              <a:lnSpc>
                <a:spcPts val="2400"/>
              </a:lnSpc>
            </a:pPr>
            <a:r>
              <a:rPr lang="en-US" dirty="0" smtClean="0"/>
              <a:t>Opportunity to use GIS to electronically inform and listen</a:t>
            </a:r>
          </a:p>
          <a:p>
            <a:pPr algn="ctr">
              <a:lnSpc>
                <a:spcPts val="2400"/>
              </a:lnSpc>
            </a:pPr>
            <a:r>
              <a:rPr lang="en-US" dirty="0" smtClean="0"/>
              <a:t>to the public on </a:t>
            </a:r>
            <a:r>
              <a:rPr lang="en-US" b="1" u="sng" dirty="0" smtClean="0"/>
              <a:t>disseminating legislation</a:t>
            </a:r>
            <a:r>
              <a:rPr lang="en-US" b="1" dirty="0" smtClean="0"/>
              <a:t> </a:t>
            </a:r>
            <a:r>
              <a:rPr lang="en-US" dirty="0" smtClean="0"/>
              <a:t>involving</a:t>
            </a:r>
          </a:p>
          <a:p>
            <a:pPr algn="ctr">
              <a:lnSpc>
                <a:spcPts val="2400"/>
              </a:lnSpc>
            </a:pPr>
            <a:r>
              <a:rPr lang="en-US" dirty="0" smtClean="0"/>
              <a:t>standard of care obligations</a:t>
            </a:r>
          </a:p>
          <a:p>
            <a:pPr algn="ctr">
              <a:lnSpc>
                <a:spcPts val="2400"/>
              </a:lnSpc>
            </a:pPr>
            <a:endParaRPr lang="en-CA" dirty="0" smtClean="0"/>
          </a:p>
          <a:p>
            <a:pPr algn="ctr">
              <a:lnSpc>
                <a:spcPts val="2400"/>
              </a:lnSpc>
            </a:pPr>
            <a:r>
              <a:rPr lang="en-US" dirty="0" smtClean="0"/>
              <a:t>Opportunity to use GIS to electronically inform and listen</a:t>
            </a:r>
          </a:p>
          <a:p>
            <a:pPr algn="ctr">
              <a:lnSpc>
                <a:spcPts val="2400"/>
              </a:lnSpc>
            </a:pPr>
            <a:r>
              <a:rPr lang="en-US" dirty="0" smtClean="0"/>
              <a:t>to the public on </a:t>
            </a:r>
            <a:r>
              <a:rPr lang="en-US" b="1" u="sng" dirty="0" smtClean="0"/>
              <a:t>accessing legislation</a:t>
            </a:r>
            <a:r>
              <a:rPr lang="en-US" b="1" dirty="0" smtClean="0"/>
              <a:t> </a:t>
            </a:r>
            <a:r>
              <a:rPr lang="en-US" dirty="0" smtClean="0"/>
              <a:t>involving</a:t>
            </a:r>
          </a:p>
          <a:p>
            <a:pPr algn="ctr">
              <a:lnSpc>
                <a:spcPts val="2400"/>
              </a:lnSpc>
            </a:pPr>
            <a:r>
              <a:rPr lang="en-US" dirty="0" smtClean="0"/>
              <a:t>standard of care obligations </a:t>
            </a:r>
            <a:endParaRPr lang="en-CA" dirty="0"/>
          </a:p>
        </p:txBody>
      </p:sp>
      <p:sp>
        <p:nvSpPr>
          <p:cNvPr id="4" name="TextBox 3"/>
          <p:cNvSpPr txBox="1"/>
          <p:nvPr/>
        </p:nvSpPr>
        <p:spPr>
          <a:xfrm>
            <a:off x="-6350" y="6537325"/>
            <a:ext cx="1066800" cy="307777"/>
          </a:xfrm>
          <a:prstGeom prst="rect">
            <a:avLst/>
          </a:prstGeom>
          <a:noFill/>
        </p:spPr>
        <p:txBody>
          <a:bodyPr wrap="square" rtlCol="0">
            <a:spAutoFit/>
          </a:bodyPr>
          <a:lstStyle/>
          <a:p>
            <a:r>
              <a:rPr lang="en-CA" sz="1400" i="1" dirty="0" smtClean="0">
                <a:solidFill>
                  <a:srgbClr val="673105"/>
                </a:solidFill>
              </a:rPr>
              <a:t>B. Wellar</a:t>
            </a:r>
            <a:endParaRPr lang="en-CA" sz="1400" i="1" dirty="0">
              <a:solidFill>
                <a:srgbClr val="673105"/>
              </a:solidFill>
            </a:endParaRPr>
          </a:p>
        </p:txBody>
      </p:sp>
      <p:sp>
        <p:nvSpPr>
          <p:cNvPr id="5" name="TextBox 4"/>
          <p:cNvSpPr txBox="1"/>
          <p:nvPr/>
        </p:nvSpPr>
        <p:spPr>
          <a:xfrm>
            <a:off x="8696326" y="6537325"/>
            <a:ext cx="434134" cy="307777"/>
          </a:xfrm>
          <a:prstGeom prst="rect">
            <a:avLst/>
          </a:prstGeom>
          <a:noFill/>
        </p:spPr>
        <p:txBody>
          <a:bodyPr wrap="square" rtlCol="0">
            <a:spAutoFit/>
          </a:bodyPr>
          <a:lstStyle/>
          <a:p>
            <a:r>
              <a:rPr lang="en-CA" sz="1400" i="1" dirty="0" smtClean="0">
                <a:solidFill>
                  <a:srgbClr val="673105"/>
                </a:solidFill>
              </a:rPr>
              <a:t>15</a:t>
            </a:r>
            <a:endParaRPr lang="en-CA" sz="1400" i="1" dirty="0">
              <a:solidFill>
                <a:srgbClr val="673105"/>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062241" y="385011"/>
            <a:ext cx="6937375" cy="1503948"/>
          </a:xfrm>
        </p:spPr>
        <p:txBody>
          <a:bodyPr/>
          <a:lstStyle/>
          <a:p>
            <a:r>
              <a:rPr lang="en-US" sz="2400" b="1" dirty="0" smtClean="0">
                <a:effectLst>
                  <a:outerShdw blurRad="38100" dist="38100" dir="2700000" algn="tl">
                    <a:srgbClr val="000000">
                      <a:alpha val="43137"/>
                    </a:srgbClr>
                  </a:outerShdw>
                </a:effectLst>
                <a:latin typeface="Arial" pitchFamily="34" charset="0"/>
                <a:cs typeface="Arial" pitchFamily="34" charset="0"/>
              </a:rPr>
              <a:t>Designing a GIS Capability to Meet                     Standard of Care Obligations within                             an E-Democracy Framework:</a:t>
            </a:r>
            <a:br>
              <a:rPr lang="en-US" sz="2400" b="1" dirty="0" smtClean="0">
                <a:effectLst>
                  <a:outerShdw blurRad="38100" dist="38100" dir="2700000" algn="tl">
                    <a:srgbClr val="000000">
                      <a:alpha val="43137"/>
                    </a:srgbClr>
                  </a:outerShdw>
                </a:effectLst>
                <a:latin typeface="Arial" pitchFamily="34" charset="0"/>
                <a:cs typeface="Arial" pitchFamily="34" charset="0"/>
              </a:rPr>
            </a:br>
            <a:r>
              <a:rPr lang="en-US" sz="2400" b="1" dirty="0" smtClean="0">
                <a:effectLst>
                  <a:outerShdw blurRad="38100" dist="38100" dir="2700000" algn="tl">
                    <a:srgbClr val="000000">
                      <a:alpha val="43137"/>
                    </a:srgbClr>
                  </a:outerShdw>
                </a:effectLst>
                <a:latin typeface="Arial" pitchFamily="34" charset="0"/>
                <a:cs typeface="Arial" pitchFamily="34" charset="0"/>
              </a:rPr>
              <a:t>Legislative Impacts (3)</a:t>
            </a:r>
            <a:endParaRPr lang="en-CA" sz="2400" b="1" dirty="0">
              <a:effectLst>
                <a:outerShdw blurRad="38100" dist="38100" dir="2700000" algn="tl">
                  <a:srgbClr val="000000">
                    <a:alpha val="43137"/>
                  </a:srgbClr>
                </a:outerShdw>
              </a:effectLst>
              <a:latin typeface="Arial" pitchFamily="34" charset="0"/>
              <a:cs typeface="Arial" pitchFamily="34" charset="0"/>
            </a:endParaRPr>
          </a:p>
        </p:txBody>
      </p:sp>
      <p:sp>
        <p:nvSpPr>
          <p:cNvPr id="7" name="TextBox 6"/>
          <p:cNvSpPr txBox="1"/>
          <p:nvPr/>
        </p:nvSpPr>
        <p:spPr>
          <a:xfrm>
            <a:off x="844988" y="2844800"/>
            <a:ext cx="7549662" cy="2222403"/>
          </a:xfrm>
          <a:prstGeom prst="rect">
            <a:avLst/>
          </a:prstGeom>
          <a:noFill/>
        </p:spPr>
        <p:txBody>
          <a:bodyPr wrap="square" rtlCol="0">
            <a:spAutoFit/>
          </a:bodyPr>
          <a:lstStyle/>
          <a:p>
            <a:pPr algn="ctr">
              <a:lnSpc>
                <a:spcPts val="2400"/>
              </a:lnSpc>
            </a:pPr>
            <a:r>
              <a:rPr lang="en-US" dirty="0" smtClean="0"/>
              <a:t>Opportunity to use GIS to electronically inform and listen</a:t>
            </a:r>
          </a:p>
          <a:p>
            <a:pPr algn="ctr">
              <a:lnSpc>
                <a:spcPts val="2400"/>
              </a:lnSpc>
            </a:pPr>
            <a:r>
              <a:rPr lang="en-US" dirty="0" smtClean="0"/>
              <a:t>to the public on </a:t>
            </a:r>
            <a:r>
              <a:rPr lang="en-US" b="1" u="sng" dirty="0" smtClean="0"/>
              <a:t>creating legislation</a:t>
            </a:r>
            <a:r>
              <a:rPr lang="en-US" b="1" dirty="0" smtClean="0"/>
              <a:t> </a:t>
            </a:r>
            <a:r>
              <a:rPr lang="en-US" dirty="0" smtClean="0"/>
              <a:t>involving</a:t>
            </a:r>
          </a:p>
          <a:p>
            <a:pPr algn="ctr">
              <a:lnSpc>
                <a:spcPts val="2400"/>
              </a:lnSpc>
            </a:pPr>
            <a:r>
              <a:rPr lang="en-US" dirty="0" smtClean="0"/>
              <a:t>standard of care obligations</a:t>
            </a:r>
          </a:p>
          <a:p>
            <a:pPr algn="ctr">
              <a:lnSpc>
                <a:spcPts val="2400"/>
              </a:lnSpc>
            </a:pPr>
            <a:r>
              <a:rPr lang="en-US" dirty="0" smtClean="0"/>
              <a:t> </a:t>
            </a:r>
            <a:endParaRPr lang="en-CA" dirty="0" smtClean="0"/>
          </a:p>
          <a:p>
            <a:pPr algn="ctr">
              <a:lnSpc>
                <a:spcPts val="2400"/>
              </a:lnSpc>
            </a:pPr>
            <a:r>
              <a:rPr lang="en-US" dirty="0" smtClean="0"/>
              <a:t>Opportunity to use GIS to electronically inform and listen</a:t>
            </a:r>
          </a:p>
          <a:p>
            <a:pPr algn="ctr">
              <a:lnSpc>
                <a:spcPts val="2400"/>
              </a:lnSpc>
            </a:pPr>
            <a:r>
              <a:rPr lang="en-US" dirty="0" smtClean="0"/>
              <a:t>to the public on </a:t>
            </a:r>
            <a:r>
              <a:rPr lang="en-US" b="1" u="sng" dirty="0" smtClean="0"/>
              <a:t>evaluating legislation</a:t>
            </a:r>
            <a:r>
              <a:rPr lang="en-US" b="1" dirty="0" smtClean="0"/>
              <a:t> </a:t>
            </a:r>
            <a:r>
              <a:rPr lang="en-US" dirty="0" smtClean="0"/>
              <a:t>involving</a:t>
            </a:r>
          </a:p>
          <a:p>
            <a:pPr algn="ctr">
              <a:lnSpc>
                <a:spcPts val="2400"/>
              </a:lnSpc>
            </a:pPr>
            <a:r>
              <a:rPr lang="en-US" dirty="0" smtClean="0"/>
              <a:t>standard of care obligations</a:t>
            </a:r>
            <a:endParaRPr lang="en-CA" dirty="0"/>
          </a:p>
        </p:txBody>
      </p:sp>
      <p:sp>
        <p:nvSpPr>
          <p:cNvPr id="4" name="TextBox 3"/>
          <p:cNvSpPr txBox="1"/>
          <p:nvPr/>
        </p:nvSpPr>
        <p:spPr>
          <a:xfrm>
            <a:off x="-6350" y="6537325"/>
            <a:ext cx="1066800" cy="307777"/>
          </a:xfrm>
          <a:prstGeom prst="rect">
            <a:avLst/>
          </a:prstGeom>
          <a:noFill/>
        </p:spPr>
        <p:txBody>
          <a:bodyPr wrap="square" rtlCol="0">
            <a:spAutoFit/>
          </a:bodyPr>
          <a:lstStyle/>
          <a:p>
            <a:r>
              <a:rPr lang="en-CA" sz="1400" i="1" dirty="0" smtClean="0">
                <a:solidFill>
                  <a:srgbClr val="673105"/>
                </a:solidFill>
              </a:rPr>
              <a:t>B. Wellar</a:t>
            </a:r>
            <a:endParaRPr lang="en-CA" sz="1400" i="1" dirty="0">
              <a:solidFill>
                <a:srgbClr val="673105"/>
              </a:solidFill>
            </a:endParaRPr>
          </a:p>
        </p:txBody>
      </p:sp>
      <p:sp>
        <p:nvSpPr>
          <p:cNvPr id="5" name="TextBox 4"/>
          <p:cNvSpPr txBox="1"/>
          <p:nvPr/>
        </p:nvSpPr>
        <p:spPr>
          <a:xfrm>
            <a:off x="8696326" y="6537325"/>
            <a:ext cx="434134" cy="307777"/>
          </a:xfrm>
          <a:prstGeom prst="rect">
            <a:avLst/>
          </a:prstGeom>
          <a:noFill/>
        </p:spPr>
        <p:txBody>
          <a:bodyPr wrap="square" rtlCol="0">
            <a:spAutoFit/>
          </a:bodyPr>
          <a:lstStyle/>
          <a:p>
            <a:r>
              <a:rPr lang="en-CA" sz="1400" i="1" dirty="0" smtClean="0">
                <a:solidFill>
                  <a:srgbClr val="673105"/>
                </a:solidFill>
              </a:rPr>
              <a:t>16</a:t>
            </a:r>
            <a:endParaRPr lang="en-CA" sz="1400" i="1" dirty="0">
              <a:solidFill>
                <a:srgbClr val="673105"/>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134811" y="254385"/>
            <a:ext cx="6937375" cy="1503948"/>
          </a:xfrm>
        </p:spPr>
        <p:txBody>
          <a:bodyPr/>
          <a:lstStyle/>
          <a:p>
            <a:r>
              <a:rPr lang="en-US" sz="2400" b="1" dirty="0" smtClean="0">
                <a:effectLst>
                  <a:outerShdw blurRad="38100" dist="38100" dir="2700000" algn="tl">
                    <a:srgbClr val="000000">
                      <a:alpha val="43137"/>
                    </a:srgbClr>
                  </a:outerShdw>
                </a:effectLst>
                <a:latin typeface="Arial" pitchFamily="34" charset="0"/>
                <a:cs typeface="Arial" pitchFamily="34" charset="0"/>
              </a:rPr>
              <a:t>Standard of Care and E-Democracy Initiatives: Policy and Legislative Impacts </a:t>
            </a:r>
            <a:endParaRPr lang="en-CA" sz="2400" b="1" dirty="0">
              <a:effectLst>
                <a:outerShdw blurRad="38100" dist="38100" dir="2700000" algn="tl">
                  <a:srgbClr val="000000">
                    <a:alpha val="43137"/>
                  </a:srgbClr>
                </a:outerShdw>
              </a:effectLst>
              <a:latin typeface="Arial" pitchFamily="34" charset="0"/>
              <a:cs typeface="Arial" pitchFamily="34" charset="0"/>
            </a:endParaRPr>
          </a:p>
        </p:txBody>
      </p:sp>
      <p:sp>
        <p:nvSpPr>
          <p:cNvPr id="7" name="TextBox 6"/>
          <p:cNvSpPr txBox="1"/>
          <p:nvPr/>
        </p:nvSpPr>
        <p:spPr>
          <a:xfrm>
            <a:off x="772415" y="2714174"/>
            <a:ext cx="7791012" cy="2568717"/>
          </a:xfrm>
          <a:prstGeom prst="rect">
            <a:avLst/>
          </a:prstGeom>
          <a:noFill/>
        </p:spPr>
        <p:txBody>
          <a:bodyPr wrap="square" rtlCol="0">
            <a:spAutoFit/>
          </a:bodyPr>
          <a:lstStyle/>
          <a:p>
            <a:pPr>
              <a:lnSpc>
                <a:spcPct val="150000"/>
              </a:lnSpc>
            </a:pPr>
            <a:r>
              <a:rPr lang="en-CA" sz="2200" dirty="0" smtClean="0"/>
              <a:t>And thus it begins, the challenge to stimulate thought and action to   “design and implement a GIS-based e-democracy capability that achieves enterprise-wide inter-connectivity between standard of care obligations and modifications to policies or legislative documents and procedures.”  </a:t>
            </a:r>
            <a:endParaRPr lang="en-CA" sz="2200" dirty="0"/>
          </a:p>
        </p:txBody>
      </p:sp>
      <p:sp>
        <p:nvSpPr>
          <p:cNvPr id="4" name="TextBox 3"/>
          <p:cNvSpPr txBox="1"/>
          <p:nvPr/>
        </p:nvSpPr>
        <p:spPr>
          <a:xfrm>
            <a:off x="-6350" y="6537325"/>
            <a:ext cx="1066800" cy="307777"/>
          </a:xfrm>
          <a:prstGeom prst="rect">
            <a:avLst/>
          </a:prstGeom>
          <a:noFill/>
        </p:spPr>
        <p:txBody>
          <a:bodyPr wrap="square" rtlCol="0">
            <a:spAutoFit/>
          </a:bodyPr>
          <a:lstStyle/>
          <a:p>
            <a:r>
              <a:rPr lang="en-CA" sz="1400" i="1" dirty="0" smtClean="0">
                <a:solidFill>
                  <a:srgbClr val="673105"/>
                </a:solidFill>
              </a:rPr>
              <a:t>B. Wellar</a:t>
            </a:r>
            <a:endParaRPr lang="en-CA" sz="1400" i="1" dirty="0">
              <a:solidFill>
                <a:srgbClr val="673105"/>
              </a:solidFill>
            </a:endParaRPr>
          </a:p>
        </p:txBody>
      </p:sp>
      <p:sp>
        <p:nvSpPr>
          <p:cNvPr id="5" name="TextBox 4"/>
          <p:cNvSpPr txBox="1"/>
          <p:nvPr/>
        </p:nvSpPr>
        <p:spPr>
          <a:xfrm>
            <a:off x="8696326" y="6537325"/>
            <a:ext cx="434134" cy="307777"/>
          </a:xfrm>
          <a:prstGeom prst="rect">
            <a:avLst/>
          </a:prstGeom>
          <a:noFill/>
        </p:spPr>
        <p:txBody>
          <a:bodyPr wrap="square" rtlCol="0">
            <a:spAutoFit/>
          </a:bodyPr>
          <a:lstStyle/>
          <a:p>
            <a:r>
              <a:rPr lang="en-CA" sz="1400" i="1" dirty="0" smtClean="0">
                <a:solidFill>
                  <a:srgbClr val="673105"/>
                </a:solidFill>
              </a:rPr>
              <a:t>17</a:t>
            </a:r>
            <a:endParaRPr lang="en-CA" sz="1400" i="1" dirty="0">
              <a:solidFill>
                <a:srgbClr val="673105"/>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1069975" y="2622886"/>
            <a:ext cx="6978650" cy="882314"/>
          </a:xfrm>
          <a:prstGeom prst="roundRect">
            <a:avLst/>
          </a:prstGeom>
          <a:solidFill>
            <a:srgbClr val="673105"/>
          </a:solidFill>
          <a:ln>
            <a:noFill/>
          </a:ln>
          <a:effectLst>
            <a:outerShdw blurRad="40000" dist="508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8" name="Title 7"/>
          <p:cNvSpPr>
            <a:spLocks noGrp="1"/>
          </p:cNvSpPr>
          <p:nvPr>
            <p:ph type="title"/>
          </p:nvPr>
        </p:nvSpPr>
        <p:spPr>
          <a:xfrm>
            <a:off x="2134811" y="254385"/>
            <a:ext cx="6937375" cy="1503948"/>
          </a:xfrm>
        </p:spPr>
        <p:txBody>
          <a:bodyPr/>
          <a:lstStyle/>
          <a:p>
            <a:r>
              <a:rPr lang="en-US" sz="2400" b="1" dirty="0" smtClean="0">
                <a:effectLst>
                  <a:outerShdw blurRad="38100" dist="38100" dir="2700000" algn="tl">
                    <a:srgbClr val="000000">
                      <a:alpha val="43137"/>
                    </a:srgbClr>
                  </a:outerShdw>
                </a:effectLst>
                <a:latin typeface="Arial" pitchFamily="34" charset="0"/>
                <a:cs typeface="Arial" pitchFamily="34" charset="0"/>
              </a:rPr>
              <a:t>Standard of Care and E-Democracy Initiatives: Policy and Legislative Impacts </a:t>
            </a:r>
            <a:endParaRPr lang="en-CA" sz="2400" b="1" dirty="0">
              <a:effectLst>
                <a:outerShdw blurRad="38100" dist="38100" dir="2700000" algn="tl">
                  <a:srgbClr val="000000">
                    <a:alpha val="43137"/>
                  </a:srgbClr>
                </a:outerShdw>
              </a:effectLst>
              <a:latin typeface="Arial" pitchFamily="34" charset="0"/>
              <a:cs typeface="Arial" pitchFamily="34" charset="0"/>
            </a:endParaRPr>
          </a:p>
        </p:txBody>
      </p:sp>
      <p:pic>
        <p:nvPicPr>
          <p:cNvPr id="2050" name="Picture 2" descr="http://franchisessentials.files.wordpress.com/2009/06/sales-questions.jpg"/>
          <p:cNvPicPr>
            <a:picLocks noChangeAspect="1" noChangeArrowheads="1"/>
          </p:cNvPicPr>
          <p:nvPr/>
        </p:nvPicPr>
        <p:blipFill>
          <a:blip r:embed="rId3"/>
          <a:srcRect/>
          <a:stretch>
            <a:fillRect/>
          </a:stretch>
        </p:blipFill>
        <p:spPr bwMode="auto">
          <a:xfrm>
            <a:off x="3437173" y="4340940"/>
            <a:ext cx="2525477" cy="2517059"/>
          </a:xfrm>
          <a:prstGeom prst="rect">
            <a:avLst/>
          </a:prstGeom>
          <a:noFill/>
        </p:spPr>
      </p:pic>
      <p:sp>
        <p:nvSpPr>
          <p:cNvPr id="5" name="TextBox 4"/>
          <p:cNvSpPr txBox="1"/>
          <p:nvPr/>
        </p:nvSpPr>
        <p:spPr>
          <a:xfrm>
            <a:off x="-6350" y="6537325"/>
            <a:ext cx="1066800" cy="307777"/>
          </a:xfrm>
          <a:prstGeom prst="rect">
            <a:avLst/>
          </a:prstGeom>
          <a:noFill/>
        </p:spPr>
        <p:txBody>
          <a:bodyPr wrap="square" rtlCol="0">
            <a:spAutoFit/>
          </a:bodyPr>
          <a:lstStyle/>
          <a:p>
            <a:r>
              <a:rPr lang="en-CA" sz="1400" i="1" dirty="0" smtClean="0">
                <a:solidFill>
                  <a:srgbClr val="673105"/>
                </a:solidFill>
              </a:rPr>
              <a:t>B. Wellar</a:t>
            </a:r>
            <a:endParaRPr lang="en-CA" sz="1400" i="1" dirty="0">
              <a:solidFill>
                <a:srgbClr val="673105"/>
              </a:solidFill>
            </a:endParaRPr>
          </a:p>
        </p:txBody>
      </p:sp>
      <p:sp>
        <p:nvSpPr>
          <p:cNvPr id="6" name="TextBox 5"/>
          <p:cNvSpPr txBox="1"/>
          <p:nvPr/>
        </p:nvSpPr>
        <p:spPr>
          <a:xfrm>
            <a:off x="8696326" y="6537325"/>
            <a:ext cx="434134" cy="307777"/>
          </a:xfrm>
          <a:prstGeom prst="rect">
            <a:avLst/>
          </a:prstGeom>
          <a:noFill/>
        </p:spPr>
        <p:txBody>
          <a:bodyPr wrap="square" rtlCol="0">
            <a:spAutoFit/>
          </a:bodyPr>
          <a:lstStyle/>
          <a:p>
            <a:r>
              <a:rPr lang="en-CA" sz="1400" i="1" dirty="0" smtClean="0">
                <a:solidFill>
                  <a:srgbClr val="673105"/>
                </a:solidFill>
              </a:rPr>
              <a:t>18</a:t>
            </a:r>
            <a:endParaRPr lang="en-CA" sz="1400" i="1" dirty="0">
              <a:solidFill>
                <a:srgbClr val="673105"/>
              </a:solidFill>
            </a:endParaRPr>
          </a:p>
        </p:txBody>
      </p:sp>
      <p:sp>
        <p:nvSpPr>
          <p:cNvPr id="7" name="TextBox 6"/>
          <p:cNvSpPr txBox="1"/>
          <p:nvPr/>
        </p:nvSpPr>
        <p:spPr>
          <a:xfrm>
            <a:off x="1635125" y="2771656"/>
            <a:ext cx="5943600" cy="584775"/>
          </a:xfrm>
          <a:prstGeom prst="rect">
            <a:avLst/>
          </a:prstGeom>
          <a:noFill/>
        </p:spPr>
        <p:txBody>
          <a:bodyPr wrap="square" rtlCol="0">
            <a:spAutoFit/>
          </a:bodyPr>
          <a:lstStyle/>
          <a:p>
            <a:r>
              <a:rPr lang="en-US" sz="3200" b="1" i="1" dirty="0" smtClean="0">
                <a:solidFill>
                  <a:schemeClr val="bg1"/>
                </a:solidFill>
              </a:rPr>
              <a:t>Thank you for your attention!</a:t>
            </a:r>
            <a:endParaRPr lang="en-CA" sz="3200" b="1"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0924" y="1997249"/>
            <a:ext cx="7549662" cy="4314001"/>
          </a:xfrm>
          <a:prstGeom prst="rect">
            <a:avLst/>
          </a:prstGeom>
          <a:noFill/>
        </p:spPr>
        <p:txBody>
          <a:bodyPr wrap="square" rtlCol="0">
            <a:spAutoFit/>
          </a:bodyPr>
          <a:lstStyle/>
          <a:p>
            <a:pPr algn="ctr"/>
            <a:r>
              <a:rPr lang="en-CA" sz="2000" b="1" u="sng" dirty="0" smtClean="0">
                <a:solidFill>
                  <a:srgbClr val="673105"/>
                </a:solidFill>
              </a:rPr>
              <a:t>Session Description</a:t>
            </a:r>
          </a:p>
          <a:p>
            <a:pPr algn="ctr"/>
            <a:endParaRPr lang="en-CA" dirty="0" smtClean="0"/>
          </a:p>
          <a:p>
            <a:pPr algn="just">
              <a:lnSpc>
                <a:spcPts val="2600"/>
              </a:lnSpc>
            </a:pPr>
            <a:r>
              <a:rPr lang="en-CA" sz="1600" dirty="0" smtClean="0"/>
              <a:t>Barry </a:t>
            </a:r>
            <a:r>
              <a:rPr lang="en-CA" sz="1600" dirty="0" err="1" smtClean="0"/>
              <a:t>Wellar’s</a:t>
            </a:r>
            <a:r>
              <a:rPr lang="en-CA" sz="1600" dirty="0" smtClean="0"/>
              <a:t> presentation at the 2010 GIS-Pro Conference introduced the topic of governments using GIS to meet duty of care/standard of care obligations. During the 2011 GIS-Pro Conference, Sean McGrath reported on e-democracy activities designed to streamline the legislative process, reduce the paper burden, and significantly improve information exchanges between elected officials and citizens. This panel session builds on those foundations by discussing how information technology is modernizing the legislative process in different jurisdictions, how the availability of GIS is increasing the onus on governments to explicitly build GIS into their standard of care capabilities, and how e-democracy principles and practices are emerging as a core element of enterprise-wide computer-based communications systems in governments.</a:t>
            </a:r>
            <a:endParaRPr lang="en-CA" sz="1600" dirty="0"/>
          </a:p>
        </p:txBody>
      </p:sp>
      <p:sp>
        <p:nvSpPr>
          <p:cNvPr id="8" name="Title 7"/>
          <p:cNvSpPr>
            <a:spLocks noGrp="1"/>
          </p:cNvSpPr>
          <p:nvPr>
            <p:ph type="title"/>
          </p:nvPr>
        </p:nvSpPr>
        <p:spPr>
          <a:xfrm>
            <a:off x="2021634" y="609092"/>
            <a:ext cx="6937375" cy="892509"/>
          </a:xfrm>
        </p:spPr>
        <p:txBody>
          <a:bodyPr/>
          <a:lstStyle/>
          <a:p>
            <a:r>
              <a:rPr lang="en-CA" sz="2400" b="1" dirty="0" smtClean="0">
                <a:effectLst>
                  <a:outerShdw blurRad="38100" dist="38100" dir="2700000" algn="tl">
                    <a:srgbClr val="000000">
                      <a:alpha val="43137"/>
                    </a:srgbClr>
                  </a:outerShdw>
                </a:effectLst>
                <a:latin typeface="Arial" pitchFamily="34" charset="0"/>
                <a:cs typeface="Arial" pitchFamily="34" charset="0"/>
              </a:rPr>
              <a:t>Standard of Care and E-Democracy Initiatives</a:t>
            </a:r>
            <a:endParaRPr lang="en-CA" sz="2400" b="1" dirty="0">
              <a:effectLst>
                <a:outerShdw blurRad="38100" dist="38100" dir="2700000" algn="tl">
                  <a:srgbClr val="000000">
                    <a:alpha val="43137"/>
                  </a:srgbClr>
                </a:outerShdw>
              </a:effectLst>
              <a:latin typeface="Arial" pitchFamily="34" charset="0"/>
              <a:cs typeface="Arial" pitchFamily="34" charset="0"/>
            </a:endParaRPr>
          </a:p>
        </p:txBody>
      </p:sp>
      <p:sp>
        <p:nvSpPr>
          <p:cNvPr id="5" name="TextBox 4"/>
          <p:cNvSpPr txBox="1"/>
          <p:nvPr/>
        </p:nvSpPr>
        <p:spPr>
          <a:xfrm>
            <a:off x="-6350" y="6537325"/>
            <a:ext cx="1066800" cy="307777"/>
          </a:xfrm>
          <a:prstGeom prst="rect">
            <a:avLst/>
          </a:prstGeom>
          <a:noFill/>
        </p:spPr>
        <p:txBody>
          <a:bodyPr wrap="square" rtlCol="0">
            <a:spAutoFit/>
          </a:bodyPr>
          <a:lstStyle/>
          <a:p>
            <a:r>
              <a:rPr lang="en-CA" sz="1400" i="1" dirty="0" smtClean="0">
                <a:solidFill>
                  <a:srgbClr val="673105"/>
                </a:solidFill>
              </a:rPr>
              <a:t>B. Wellar</a:t>
            </a:r>
            <a:endParaRPr lang="en-CA" sz="1400" i="1" dirty="0">
              <a:solidFill>
                <a:srgbClr val="673105"/>
              </a:solidFill>
            </a:endParaRPr>
          </a:p>
        </p:txBody>
      </p:sp>
      <p:sp>
        <p:nvSpPr>
          <p:cNvPr id="6" name="TextBox 5"/>
          <p:cNvSpPr txBox="1"/>
          <p:nvPr/>
        </p:nvSpPr>
        <p:spPr>
          <a:xfrm>
            <a:off x="8791575" y="6537325"/>
            <a:ext cx="310309" cy="307777"/>
          </a:xfrm>
          <a:prstGeom prst="rect">
            <a:avLst/>
          </a:prstGeom>
          <a:noFill/>
        </p:spPr>
        <p:txBody>
          <a:bodyPr wrap="square" rtlCol="0">
            <a:spAutoFit/>
          </a:bodyPr>
          <a:lstStyle/>
          <a:p>
            <a:r>
              <a:rPr lang="en-CA" sz="1400" i="1" dirty="0" smtClean="0">
                <a:solidFill>
                  <a:srgbClr val="673105"/>
                </a:solidFill>
              </a:rPr>
              <a:t>2</a:t>
            </a:r>
            <a:endParaRPr lang="en-CA" sz="1400" i="1" dirty="0">
              <a:solidFill>
                <a:srgbClr val="673105"/>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232" y="2081473"/>
            <a:ext cx="7549662" cy="4011355"/>
          </a:xfrm>
          <a:prstGeom prst="rect">
            <a:avLst/>
          </a:prstGeom>
          <a:noFill/>
        </p:spPr>
        <p:txBody>
          <a:bodyPr wrap="square" rtlCol="0">
            <a:spAutoFit/>
          </a:bodyPr>
          <a:lstStyle/>
          <a:p>
            <a:pPr algn="ctr"/>
            <a:r>
              <a:rPr lang="en-CA" sz="2000" b="1" u="sng" dirty="0" smtClean="0">
                <a:solidFill>
                  <a:srgbClr val="673105"/>
                </a:solidFill>
              </a:rPr>
              <a:t>Wellar Presentation Description</a:t>
            </a:r>
            <a:endParaRPr lang="en-CA" sz="2000" u="sng" dirty="0" smtClean="0">
              <a:solidFill>
                <a:srgbClr val="673105"/>
              </a:solidFill>
            </a:endParaRPr>
          </a:p>
          <a:p>
            <a:pPr algn="ctr"/>
            <a:endParaRPr lang="en-CA" dirty="0" smtClean="0"/>
          </a:p>
          <a:p>
            <a:pPr algn="just">
              <a:lnSpc>
                <a:spcPts val="2600"/>
              </a:lnSpc>
            </a:pPr>
            <a:r>
              <a:rPr lang="en-CA" sz="1600" dirty="0" smtClean="0"/>
              <a:t>This presentation summarizes the core arguments in the 2010 papers, and then discusses some of the policy and legislative impacts arising from and feeding into the fusion of GIS and e-democracy infrastructure and activities. The presentation should be of particular interest to: 1) elected and appointed members of the executive function responsible for incorporating standard of care obligations into public policies and legislative materials of local, provincial/state, and federal governments; and 2) managers and GISPs responsible for designing and implementing a GIS-based e-democracy capability that achieves enterprise-wide inter-connectivity between standard of care obligations and modifications to policies or legislative documents and procedures. </a:t>
            </a:r>
            <a:endParaRPr lang="en-CA" sz="1600" dirty="0"/>
          </a:p>
        </p:txBody>
      </p:sp>
      <p:sp>
        <p:nvSpPr>
          <p:cNvPr id="8" name="Title 7"/>
          <p:cNvSpPr>
            <a:spLocks noGrp="1"/>
          </p:cNvSpPr>
          <p:nvPr>
            <p:ph type="title"/>
          </p:nvPr>
        </p:nvSpPr>
        <p:spPr>
          <a:xfrm>
            <a:off x="1995566" y="709859"/>
            <a:ext cx="6937375" cy="892509"/>
          </a:xfrm>
        </p:spPr>
        <p:txBody>
          <a:bodyPr/>
          <a:lstStyle/>
          <a:p>
            <a:r>
              <a:rPr lang="en-CA" sz="2400" b="1" dirty="0" smtClean="0">
                <a:effectLst>
                  <a:outerShdw blurRad="38100" dist="38100" dir="2700000" algn="tl">
                    <a:srgbClr val="000000">
                      <a:alpha val="43137"/>
                    </a:srgbClr>
                  </a:outerShdw>
                </a:effectLst>
                <a:latin typeface="Arial" pitchFamily="34" charset="0"/>
                <a:cs typeface="Arial" pitchFamily="34" charset="0"/>
              </a:rPr>
              <a:t>Standard of Care and E-Democracy Initiatives:</a:t>
            </a:r>
            <a:br>
              <a:rPr lang="en-CA" sz="2400" b="1" dirty="0" smtClean="0">
                <a:effectLst>
                  <a:outerShdw blurRad="38100" dist="38100" dir="2700000" algn="tl">
                    <a:srgbClr val="000000">
                      <a:alpha val="43137"/>
                    </a:srgbClr>
                  </a:outerShdw>
                </a:effectLst>
                <a:latin typeface="Arial" pitchFamily="34" charset="0"/>
                <a:cs typeface="Arial" pitchFamily="34" charset="0"/>
              </a:rPr>
            </a:br>
            <a:r>
              <a:rPr lang="en-CA" sz="2400" b="1" dirty="0" smtClean="0">
                <a:effectLst>
                  <a:outerShdw blurRad="38100" dist="38100" dir="2700000" algn="tl">
                    <a:srgbClr val="000000">
                      <a:alpha val="43137"/>
                    </a:srgbClr>
                  </a:outerShdw>
                </a:effectLst>
                <a:latin typeface="Arial" pitchFamily="34" charset="0"/>
                <a:cs typeface="Arial" pitchFamily="34" charset="0"/>
              </a:rPr>
              <a:t>Policy and Legislative Impacts</a:t>
            </a:r>
            <a:endParaRPr lang="en-CA" sz="2400" b="1" dirty="0">
              <a:effectLst>
                <a:outerShdw blurRad="38100" dist="38100" dir="2700000" algn="tl">
                  <a:srgbClr val="000000">
                    <a:alpha val="43137"/>
                  </a:srgbClr>
                </a:outerShdw>
              </a:effectLst>
              <a:latin typeface="Arial" pitchFamily="34" charset="0"/>
              <a:cs typeface="Arial" pitchFamily="34" charset="0"/>
            </a:endParaRPr>
          </a:p>
        </p:txBody>
      </p:sp>
      <p:sp>
        <p:nvSpPr>
          <p:cNvPr id="5" name="TextBox 4"/>
          <p:cNvSpPr txBox="1"/>
          <p:nvPr/>
        </p:nvSpPr>
        <p:spPr>
          <a:xfrm>
            <a:off x="-6350" y="6537325"/>
            <a:ext cx="1066800" cy="307777"/>
          </a:xfrm>
          <a:prstGeom prst="rect">
            <a:avLst/>
          </a:prstGeom>
          <a:noFill/>
        </p:spPr>
        <p:txBody>
          <a:bodyPr wrap="square" rtlCol="0">
            <a:spAutoFit/>
          </a:bodyPr>
          <a:lstStyle/>
          <a:p>
            <a:r>
              <a:rPr lang="en-CA" sz="1400" i="1" dirty="0" smtClean="0">
                <a:solidFill>
                  <a:srgbClr val="673105"/>
                </a:solidFill>
              </a:rPr>
              <a:t>B. Wellar</a:t>
            </a:r>
            <a:endParaRPr lang="en-CA" sz="1400" i="1" dirty="0">
              <a:solidFill>
                <a:srgbClr val="673105"/>
              </a:solidFill>
            </a:endParaRPr>
          </a:p>
        </p:txBody>
      </p:sp>
      <p:sp>
        <p:nvSpPr>
          <p:cNvPr id="6" name="TextBox 5"/>
          <p:cNvSpPr txBox="1"/>
          <p:nvPr/>
        </p:nvSpPr>
        <p:spPr>
          <a:xfrm>
            <a:off x="8791575" y="6537325"/>
            <a:ext cx="310309" cy="307777"/>
          </a:xfrm>
          <a:prstGeom prst="rect">
            <a:avLst/>
          </a:prstGeom>
          <a:noFill/>
        </p:spPr>
        <p:txBody>
          <a:bodyPr wrap="square" rtlCol="0">
            <a:spAutoFit/>
          </a:bodyPr>
          <a:lstStyle/>
          <a:p>
            <a:r>
              <a:rPr lang="en-CA" sz="1400" i="1" dirty="0" smtClean="0">
                <a:solidFill>
                  <a:srgbClr val="673105"/>
                </a:solidFill>
              </a:rPr>
              <a:t>3</a:t>
            </a:r>
            <a:endParaRPr lang="en-CA" sz="1400" i="1" dirty="0">
              <a:solidFill>
                <a:srgbClr val="673105"/>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06888" y="2969293"/>
            <a:ext cx="7549662" cy="2246769"/>
          </a:xfrm>
          <a:prstGeom prst="rect">
            <a:avLst/>
          </a:prstGeom>
          <a:noFill/>
        </p:spPr>
        <p:txBody>
          <a:bodyPr wrap="square" rtlCol="0">
            <a:spAutoFit/>
          </a:bodyPr>
          <a:lstStyle/>
          <a:p>
            <a:pPr algn="ctr"/>
            <a:r>
              <a:rPr lang="en-CA" sz="2000" b="1" dirty="0" smtClean="0">
                <a:solidFill>
                  <a:srgbClr val="673105"/>
                </a:solidFill>
              </a:rPr>
              <a:t>“GIS AS A FACTOR IN STANDARD OF CARE DECISIONS”</a:t>
            </a:r>
            <a:endParaRPr lang="en-CA" sz="2000" dirty="0" smtClean="0">
              <a:solidFill>
                <a:srgbClr val="673105"/>
              </a:solidFill>
            </a:endParaRPr>
          </a:p>
          <a:p>
            <a:pPr algn="ctr"/>
            <a:r>
              <a:rPr lang="en-CA" sz="2000" dirty="0" smtClean="0">
                <a:solidFill>
                  <a:schemeClr val="tx1">
                    <a:lumMod val="65000"/>
                    <a:lumOff val="35000"/>
                  </a:schemeClr>
                </a:solidFill>
              </a:rPr>
              <a:t>(Barry Wellar, URISA 2010 Proceedings) </a:t>
            </a:r>
          </a:p>
          <a:p>
            <a:pPr algn="ctr"/>
            <a:r>
              <a:rPr lang="en-CA" sz="2000" b="1" dirty="0" smtClean="0">
                <a:solidFill>
                  <a:srgbClr val="673105"/>
                </a:solidFill>
              </a:rPr>
              <a:t> </a:t>
            </a:r>
          </a:p>
          <a:p>
            <a:pPr algn="ctr"/>
            <a:endParaRPr lang="en-CA" sz="2000" dirty="0" smtClean="0">
              <a:solidFill>
                <a:srgbClr val="673105"/>
              </a:solidFill>
            </a:endParaRPr>
          </a:p>
          <a:p>
            <a:pPr algn="ctr"/>
            <a:r>
              <a:rPr lang="en-CA" sz="2000" b="1" dirty="0" smtClean="0">
                <a:solidFill>
                  <a:srgbClr val="673105"/>
                </a:solidFill>
              </a:rPr>
              <a:t>“GIS AND STANDARD OF CARE ISSUES: </a:t>
            </a:r>
          </a:p>
          <a:p>
            <a:pPr algn="ctr"/>
            <a:r>
              <a:rPr lang="en-CA" sz="2000" b="1" dirty="0" smtClean="0">
                <a:solidFill>
                  <a:srgbClr val="673105"/>
                </a:solidFill>
              </a:rPr>
              <a:t>EXECUTIVE ASPECT”</a:t>
            </a:r>
            <a:endParaRPr lang="en-CA" sz="2000" dirty="0" smtClean="0">
              <a:solidFill>
                <a:srgbClr val="673105"/>
              </a:solidFill>
            </a:endParaRPr>
          </a:p>
          <a:p>
            <a:pPr algn="ctr"/>
            <a:r>
              <a:rPr lang="en-CA" sz="2000" dirty="0" smtClean="0">
                <a:solidFill>
                  <a:schemeClr val="tx1">
                    <a:lumMod val="65000"/>
                    <a:lumOff val="35000"/>
                  </a:schemeClr>
                </a:solidFill>
              </a:rPr>
              <a:t>(Barry Wellar, URISA 2010 Proceedings)</a:t>
            </a:r>
            <a:endParaRPr lang="en-CA" sz="2000" dirty="0">
              <a:solidFill>
                <a:schemeClr val="tx1">
                  <a:lumMod val="65000"/>
                  <a:lumOff val="35000"/>
                </a:schemeClr>
              </a:solidFill>
            </a:endParaRPr>
          </a:p>
        </p:txBody>
      </p:sp>
      <p:sp>
        <p:nvSpPr>
          <p:cNvPr id="8" name="Title 7"/>
          <p:cNvSpPr>
            <a:spLocks noGrp="1"/>
          </p:cNvSpPr>
          <p:nvPr>
            <p:ph type="title"/>
          </p:nvPr>
        </p:nvSpPr>
        <p:spPr>
          <a:xfrm>
            <a:off x="1960641" y="507833"/>
            <a:ext cx="6937375" cy="892509"/>
          </a:xfrm>
        </p:spPr>
        <p:txBody>
          <a:bodyPr/>
          <a:lstStyle/>
          <a:p>
            <a:r>
              <a:rPr lang="en-CA" sz="2400" b="1" dirty="0" smtClean="0">
                <a:effectLst>
                  <a:outerShdw blurRad="38100" dist="38100" dir="2700000" algn="tl">
                    <a:srgbClr val="000000">
                      <a:alpha val="43137"/>
                    </a:srgbClr>
                  </a:outerShdw>
                </a:effectLst>
                <a:latin typeface="Arial" pitchFamily="34" charset="0"/>
                <a:cs typeface="Arial" pitchFamily="34" charset="0"/>
              </a:rPr>
              <a:t>Background Source Documents</a:t>
            </a:r>
            <a:endParaRPr lang="en-CA" sz="2400" b="1" dirty="0">
              <a:effectLst>
                <a:outerShdw blurRad="38100" dist="38100" dir="2700000" algn="tl">
                  <a:srgbClr val="000000">
                    <a:alpha val="43137"/>
                  </a:srgbClr>
                </a:outerShdw>
              </a:effectLst>
              <a:latin typeface="Arial" pitchFamily="34" charset="0"/>
              <a:cs typeface="Arial" pitchFamily="34" charset="0"/>
            </a:endParaRPr>
          </a:p>
        </p:txBody>
      </p:sp>
      <p:sp>
        <p:nvSpPr>
          <p:cNvPr id="5" name="TextBox 4"/>
          <p:cNvSpPr txBox="1"/>
          <p:nvPr/>
        </p:nvSpPr>
        <p:spPr>
          <a:xfrm>
            <a:off x="-6350" y="6537325"/>
            <a:ext cx="1066800" cy="307777"/>
          </a:xfrm>
          <a:prstGeom prst="rect">
            <a:avLst/>
          </a:prstGeom>
          <a:noFill/>
        </p:spPr>
        <p:txBody>
          <a:bodyPr wrap="square" rtlCol="0">
            <a:spAutoFit/>
          </a:bodyPr>
          <a:lstStyle/>
          <a:p>
            <a:r>
              <a:rPr lang="en-CA" sz="1400" i="1" dirty="0" smtClean="0">
                <a:solidFill>
                  <a:srgbClr val="673105"/>
                </a:solidFill>
              </a:rPr>
              <a:t>B. Wellar</a:t>
            </a:r>
            <a:endParaRPr lang="en-CA" sz="1400" i="1" dirty="0">
              <a:solidFill>
                <a:srgbClr val="673105"/>
              </a:solidFill>
            </a:endParaRPr>
          </a:p>
        </p:txBody>
      </p:sp>
      <p:sp>
        <p:nvSpPr>
          <p:cNvPr id="6" name="TextBox 5"/>
          <p:cNvSpPr txBox="1"/>
          <p:nvPr/>
        </p:nvSpPr>
        <p:spPr>
          <a:xfrm>
            <a:off x="8791575" y="6537325"/>
            <a:ext cx="310309" cy="307777"/>
          </a:xfrm>
          <a:prstGeom prst="rect">
            <a:avLst/>
          </a:prstGeom>
          <a:noFill/>
        </p:spPr>
        <p:txBody>
          <a:bodyPr wrap="square" rtlCol="0">
            <a:spAutoFit/>
          </a:bodyPr>
          <a:lstStyle/>
          <a:p>
            <a:r>
              <a:rPr lang="en-CA" sz="1400" i="1" dirty="0" smtClean="0">
                <a:solidFill>
                  <a:srgbClr val="673105"/>
                </a:solidFill>
              </a:rPr>
              <a:t>4</a:t>
            </a:r>
            <a:endParaRPr lang="en-CA" sz="1400" i="1" dirty="0">
              <a:solidFill>
                <a:srgbClr val="673105"/>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1479886" y="3152276"/>
            <a:ext cx="6593304" cy="3465110"/>
          </a:xfrm>
          <a:prstGeom prst="roundRect">
            <a:avLst/>
          </a:prstGeom>
          <a:solidFill>
            <a:srgbClr val="673105"/>
          </a:solidFill>
          <a:ln>
            <a:noFill/>
          </a:ln>
          <a:effectLst>
            <a:outerShdw blurRad="40000" dist="508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4" name="TextBox 3"/>
          <p:cNvSpPr txBox="1"/>
          <p:nvPr/>
        </p:nvSpPr>
        <p:spPr>
          <a:xfrm>
            <a:off x="1479885" y="2129591"/>
            <a:ext cx="6593305" cy="830997"/>
          </a:xfrm>
          <a:prstGeom prst="rect">
            <a:avLst/>
          </a:prstGeom>
          <a:noFill/>
        </p:spPr>
        <p:txBody>
          <a:bodyPr wrap="square" rtlCol="0">
            <a:spAutoFit/>
          </a:bodyPr>
          <a:lstStyle/>
          <a:p>
            <a:pPr algn="ctr"/>
            <a:r>
              <a:rPr lang="en-CA" sz="1600" b="1" dirty="0" smtClean="0"/>
              <a:t>Table 1. Public Agency Duty of Care/Standard of</a:t>
            </a:r>
            <a:r>
              <a:rPr lang="en-CA" sz="1600" dirty="0" smtClean="0"/>
              <a:t> </a:t>
            </a:r>
            <a:r>
              <a:rPr lang="en-CA" sz="1600" b="1" dirty="0" smtClean="0"/>
              <a:t>Care Materials and Functions that Do Have,</a:t>
            </a:r>
            <a:r>
              <a:rPr lang="en-CA" sz="1600" dirty="0" smtClean="0"/>
              <a:t> </a:t>
            </a:r>
            <a:r>
              <a:rPr lang="en-CA" sz="1600" b="1" dirty="0" smtClean="0"/>
              <a:t>Could Have, or Should Have</a:t>
            </a:r>
          </a:p>
          <a:p>
            <a:pPr algn="ctr"/>
            <a:r>
              <a:rPr lang="en-CA" sz="1600" b="1" dirty="0" smtClean="0"/>
              <a:t>GIS Applications:</a:t>
            </a:r>
            <a:r>
              <a:rPr lang="en-CA" sz="1600" dirty="0" smtClean="0"/>
              <a:t> </a:t>
            </a:r>
            <a:r>
              <a:rPr lang="en-CA" sz="1600" b="1" dirty="0" smtClean="0"/>
              <a:t>An Indicative Listing </a:t>
            </a:r>
            <a:endParaRPr lang="en-CA" sz="1600" dirty="0"/>
          </a:p>
        </p:txBody>
      </p:sp>
      <p:sp>
        <p:nvSpPr>
          <p:cNvPr id="8" name="Title 7"/>
          <p:cNvSpPr>
            <a:spLocks noGrp="1"/>
          </p:cNvSpPr>
          <p:nvPr>
            <p:ph type="title"/>
          </p:nvPr>
        </p:nvSpPr>
        <p:spPr>
          <a:xfrm>
            <a:off x="2062241" y="538409"/>
            <a:ext cx="6937375" cy="892509"/>
          </a:xfrm>
        </p:spPr>
        <p:txBody>
          <a:bodyPr/>
          <a:lstStyle/>
          <a:p>
            <a:r>
              <a:rPr lang="en-CA" sz="2400" b="1" dirty="0" smtClean="0">
                <a:effectLst>
                  <a:outerShdw blurRad="38100" dist="38100" dir="2700000" algn="tl">
                    <a:srgbClr val="000000">
                      <a:alpha val="43137"/>
                    </a:srgbClr>
                  </a:outerShdw>
                </a:effectLst>
                <a:latin typeface="Arial" pitchFamily="34" charset="0"/>
                <a:cs typeface="Arial" pitchFamily="34" charset="0"/>
              </a:rPr>
              <a:t>Connecting Standard of Care Items</a:t>
            </a:r>
            <a:br>
              <a:rPr lang="en-CA" sz="2400" b="1" dirty="0" smtClean="0">
                <a:effectLst>
                  <a:outerShdw blurRad="38100" dist="38100" dir="2700000" algn="tl">
                    <a:srgbClr val="000000">
                      <a:alpha val="43137"/>
                    </a:srgbClr>
                  </a:outerShdw>
                </a:effectLst>
                <a:latin typeface="Arial" pitchFamily="34" charset="0"/>
                <a:cs typeface="Arial" pitchFamily="34" charset="0"/>
              </a:rPr>
            </a:br>
            <a:r>
              <a:rPr lang="en-CA" sz="2400" b="1" dirty="0" smtClean="0">
                <a:effectLst>
                  <a:outerShdw blurRad="38100" dist="38100" dir="2700000" algn="tl">
                    <a:srgbClr val="000000">
                      <a:alpha val="43137"/>
                    </a:srgbClr>
                  </a:outerShdw>
                </a:effectLst>
                <a:latin typeface="Arial" pitchFamily="34" charset="0"/>
                <a:cs typeface="Arial" pitchFamily="34" charset="0"/>
              </a:rPr>
              <a:t>and GIS Applications</a:t>
            </a:r>
            <a:endParaRPr lang="en-CA" sz="2400" b="1" dirty="0">
              <a:effectLst>
                <a:outerShdw blurRad="38100" dist="38100" dir="2700000" algn="tl">
                  <a:srgbClr val="000000">
                    <a:alpha val="43137"/>
                  </a:srgbClr>
                </a:outerShdw>
              </a:effectLst>
              <a:latin typeface="Arial" pitchFamily="34" charset="0"/>
              <a:cs typeface="Arial" pitchFamily="34" charset="0"/>
            </a:endParaRPr>
          </a:p>
        </p:txBody>
      </p:sp>
      <p:sp>
        <p:nvSpPr>
          <p:cNvPr id="2049" name="Rectangle 1"/>
          <p:cNvSpPr>
            <a:spLocks noChangeArrowheads="1"/>
          </p:cNvSpPr>
          <p:nvPr/>
        </p:nvSpPr>
        <p:spPr bwMode="auto">
          <a:xfrm>
            <a:off x="1889006" y="3284621"/>
            <a:ext cx="2947736" cy="32316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Address files</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Air pollution alerts</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Building demolitions</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Building permits</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By-laws</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Censuses</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Crimes against people reports</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Crimes against property reports</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Cyclist collision reports</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Development approvals</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Emergency measures</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Emergency vehicle reports</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Engineering reports</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Environmental assessments</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Fire reports</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Flood reports</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Forest/tree inventories</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p:txBody>
      </p:sp>
      <p:sp>
        <p:nvSpPr>
          <p:cNvPr id="2050" name="Rectangle 2"/>
          <p:cNvSpPr>
            <a:spLocks noChangeArrowheads="1"/>
          </p:cNvSpPr>
          <p:nvPr/>
        </p:nvSpPr>
        <p:spPr bwMode="auto">
          <a:xfrm>
            <a:off x="4969094" y="3284621"/>
            <a:ext cx="3176337" cy="32316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Green space inventories</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Habitat inventories</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Hazards reports</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Health alerts</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Heritage property files</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Impact assessments</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Infrastructure reviews</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Intersection modifications</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Inspection reports</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Maintenance of bike path reports</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Maintenance of parks reports</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Maintenance of public housing reports</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Maintenance of roadways reports</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Maintenance of sidewalks reports</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Maps/mapping</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Motor vehicle collision reports</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Noise studies</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p:txBody>
      </p:sp>
      <p:sp>
        <p:nvSpPr>
          <p:cNvPr id="7" name="TextBox 6"/>
          <p:cNvSpPr txBox="1"/>
          <p:nvPr/>
        </p:nvSpPr>
        <p:spPr>
          <a:xfrm>
            <a:off x="-6350" y="6537325"/>
            <a:ext cx="1066800" cy="307777"/>
          </a:xfrm>
          <a:prstGeom prst="rect">
            <a:avLst/>
          </a:prstGeom>
          <a:noFill/>
        </p:spPr>
        <p:txBody>
          <a:bodyPr wrap="square" rtlCol="0">
            <a:spAutoFit/>
          </a:bodyPr>
          <a:lstStyle/>
          <a:p>
            <a:r>
              <a:rPr lang="en-CA" sz="1400" i="1" dirty="0" smtClean="0">
                <a:solidFill>
                  <a:srgbClr val="673105"/>
                </a:solidFill>
              </a:rPr>
              <a:t>B. Wellar</a:t>
            </a:r>
            <a:endParaRPr lang="en-CA" sz="1400" i="1" dirty="0">
              <a:solidFill>
                <a:srgbClr val="673105"/>
              </a:solidFill>
            </a:endParaRPr>
          </a:p>
        </p:txBody>
      </p:sp>
      <p:sp>
        <p:nvSpPr>
          <p:cNvPr id="9" name="TextBox 8"/>
          <p:cNvSpPr txBox="1"/>
          <p:nvPr/>
        </p:nvSpPr>
        <p:spPr>
          <a:xfrm>
            <a:off x="8791575" y="6537325"/>
            <a:ext cx="310309" cy="307777"/>
          </a:xfrm>
          <a:prstGeom prst="rect">
            <a:avLst/>
          </a:prstGeom>
          <a:noFill/>
        </p:spPr>
        <p:txBody>
          <a:bodyPr wrap="square" rtlCol="0">
            <a:spAutoFit/>
          </a:bodyPr>
          <a:lstStyle/>
          <a:p>
            <a:r>
              <a:rPr lang="en-CA" sz="1400" i="1" dirty="0" smtClean="0">
                <a:solidFill>
                  <a:srgbClr val="673105"/>
                </a:solidFill>
              </a:rPr>
              <a:t>5</a:t>
            </a:r>
            <a:endParaRPr lang="en-CA" sz="1400" i="1" dirty="0">
              <a:solidFill>
                <a:srgbClr val="673105"/>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1479886" y="3152276"/>
            <a:ext cx="6593304" cy="3164303"/>
          </a:xfrm>
          <a:prstGeom prst="roundRect">
            <a:avLst/>
          </a:prstGeom>
          <a:solidFill>
            <a:srgbClr val="673105"/>
          </a:solidFill>
          <a:ln>
            <a:noFill/>
          </a:ln>
          <a:effectLst>
            <a:outerShdw blurRad="40000" dist="508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4" name="TextBox 3"/>
          <p:cNvSpPr txBox="1"/>
          <p:nvPr/>
        </p:nvSpPr>
        <p:spPr>
          <a:xfrm>
            <a:off x="1479885" y="2117559"/>
            <a:ext cx="6593305" cy="830997"/>
          </a:xfrm>
          <a:prstGeom prst="rect">
            <a:avLst/>
          </a:prstGeom>
          <a:noFill/>
        </p:spPr>
        <p:txBody>
          <a:bodyPr wrap="square" rtlCol="0">
            <a:spAutoFit/>
          </a:bodyPr>
          <a:lstStyle/>
          <a:p>
            <a:pPr algn="ctr"/>
            <a:r>
              <a:rPr lang="en-CA" sz="1600" b="1" dirty="0" smtClean="0"/>
              <a:t>Table 1. Public Agency Duty of Care/Standard of</a:t>
            </a:r>
            <a:r>
              <a:rPr lang="en-CA" sz="1600" dirty="0" smtClean="0"/>
              <a:t> </a:t>
            </a:r>
            <a:r>
              <a:rPr lang="en-CA" sz="1600" b="1" dirty="0" smtClean="0"/>
              <a:t>Care Materials and Functions that Do Have,</a:t>
            </a:r>
            <a:r>
              <a:rPr lang="en-CA" sz="1600" dirty="0" smtClean="0"/>
              <a:t> </a:t>
            </a:r>
            <a:r>
              <a:rPr lang="en-CA" sz="1600" b="1" dirty="0" smtClean="0"/>
              <a:t>Could Have, or Should Have</a:t>
            </a:r>
          </a:p>
          <a:p>
            <a:pPr algn="ctr"/>
            <a:r>
              <a:rPr lang="en-CA" sz="1600" b="1" dirty="0" smtClean="0"/>
              <a:t>GIS Applications:</a:t>
            </a:r>
            <a:r>
              <a:rPr lang="en-CA" sz="1600" dirty="0" smtClean="0"/>
              <a:t> </a:t>
            </a:r>
            <a:r>
              <a:rPr lang="en-CA" sz="1600" b="1" dirty="0" smtClean="0"/>
              <a:t>An Indicative Listing (Continued) </a:t>
            </a:r>
            <a:endParaRPr lang="en-CA" sz="1600" dirty="0"/>
          </a:p>
        </p:txBody>
      </p:sp>
      <p:sp>
        <p:nvSpPr>
          <p:cNvPr id="8" name="Title 7"/>
          <p:cNvSpPr>
            <a:spLocks noGrp="1"/>
          </p:cNvSpPr>
          <p:nvPr>
            <p:ph type="title"/>
          </p:nvPr>
        </p:nvSpPr>
        <p:spPr>
          <a:xfrm>
            <a:off x="2062241" y="538409"/>
            <a:ext cx="6937375" cy="892509"/>
          </a:xfrm>
        </p:spPr>
        <p:txBody>
          <a:bodyPr/>
          <a:lstStyle/>
          <a:p>
            <a:r>
              <a:rPr lang="en-CA" sz="2400" b="1" dirty="0" smtClean="0">
                <a:effectLst>
                  <a:outerShdw blurRad="38100" dist="38100" dir="2700000" algn="tl">
                    <a:srgbClr val="000000">
                      <a:alpha val="43137"/>
                    </a:srgbClr>
                  </a:outerShdw>
                </a:effectLst>
                <a:latin typeface="Arial" pitchFamily="34" charset="0"/>
                <a:cs typeface="Arial" pitchFamily="34" charset="0"/>
              </a:rPr>
              <a:t>Connecting Standard of Care Items</a:t>
            </a:r>
            <a:br>
              <a:rPr lang="en-CA" sz="2400" b="1" dirty="0" smtClean="0">
                <a:effectLst>
                  <a:outerShdw blurRad="38100" dist="38100" dir="2700000" algn="tl">
                    <a:srgbClr val="000000">
                      <a:alpha val="43137"/>
                    </a:srgbClr>
                  </a:outerShdw>
                </a:effectLst>
                <a:latin typeface="Arial" pitchFamily="34" charset="0"/>
                <a:cs typeface="Arial" pitchFamily="34" charset="0"/>
              </a:rPr>
            </a:br>
            <a:r>
              <a:rPr lang="en-CA" sz="2400" b="1" dirty="0" smtClean="0">
                <a:effectLst>
                  <a:outerShdw blurRad="38100" dist="38100" dir="2700000" algn="tl">
                    <a:srgbClr val="000000">
                      <a:alpha val="43137"/>
                    </a:srgbClr>
                  </a:outerShdw>
                </a:effectLst>
                <a:latin typeface="Arial" pitchFamily="34" charset="0"/>
                <a:cs typeface="Arial" pitchFamily="34" charset="0"/>
              </a:rPr>
              <a:t>and GIS Applications</a:t>
            </a:r>
            <a:endParaRPr lang="en-CA" sz="2400" b="1" dirty="0">
              <a:effectLst>
                <a:outerShdw blurRad="38100" dist="38100" dir="2700000" algn="tl">
                  <a:srgbClr val="000000">
                    <a:alpha val="43137"/>
                  </a:srgbClr>
                </a:outerShdw>
              </a:effectLst>
              <a:latin typeface="Arial" pitchFamily="34" charset="0"/>
              <a:cs typeface="Arial" pitchFamily="34" charset="0"/>
            </a:endParaRPr>
          </a:p>
        </p:txBody>
      </p:sp>
      <p:sp>
        <p:nvSpPr>
          <p:cNvPr id="25601" name="Rectangle 1"/>
          <p:cNvSpPr>
            <a:spLocks noChangeArrowheads="1"/>
          </p:cNvSpPr>
          <p:nvPr/>
        </p:nvSpPr>
        <p:spPr bwMode="auto">
          <a:xfrm>
            <a:off x="1973218" y="3356800"/>
            <a:ext cx="3513221"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Pandemic alerts</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Pedestrian slip-and-fall events</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Pedestrian-motor vehicle collisions</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Performance measure reports</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Plan amendments</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Plans – Comprehensive</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Plans – General</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Plans – Official</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Plans of subdivision</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Property assessment files</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Public safety programs</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Public safety reports</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Restaurant inspection reports</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Rezoning applications</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p:txBody>
      </p:sp>
      <p:sp>
        <p:nvSpPr>
          <p:cNvPr id="25602" name="Rectangle 2"/>
          <p:cNvSpPr>
            <a:spLocks noChangeArrowheads="1"/>
          </p:cNvSpPr>
          <p:nvPr/>
        </p:nvSpPr>
        <p:spPr bwMode="auto">
          <a:xfrm>
            <a:off x="5390168" y="3368832"/>
            <a:ext cx="2743182"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Risk analyses</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Road signage</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Road </a:t>
            </a:r>
            <a:r>
              <a:rPr kumimoji="0" lang="en-CA" sz="1200" i="0" u="none" strike="noStrike" cap="none" normalizeH="0" baseline="0" dirty="0" err="1" smtClean="0">
                <a:ln>
                  <a:noFill/>
                </a:ln>
                <a:solidFill>
                  <a:schemeClr val="bg1"/>
                </a:solidFill>
                <a:effectLst/>
                <a:latin typeface="Arial" pitchFamily="34" charset="0"/>
                <a:ea typeface="Calibri" pitchFamily="34" charset="0"/>
                <a:cs typeface="Arial" pitchFamily="34" charset="0"/>
              </a:rPr>
              <a:t>widenings</a:t>
            </a:r>
            <a:endParaRPr lang="en-CA" sz="1200" dirty="0" smtClean="0">
              <a:solidFill>
                <a:schemeClr val="bg1"/>
              </a:solidFill>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Seismic studies</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Surveys/surveying</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Toxic waste facility hearings</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Traffic counts</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Traffic police assignments</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Transit routing</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Urban impact assessments</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Utility corridors</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Water quality reporting</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Water supply analysis</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sz="1200" i="0" u="none" strike="noStrike" cap="none" normalizeH="0" baseline="0" dirty="0" smtClean="0">
                <a:ln>
                  <a:noFill/>
                </a:ln>
                <a:solidFill>
                  <a:schemeClr val="bg1"/>
                </a:solidFill>
                <a:effectLst/>
                <a:latin typeface="Arial" pitchFamily="34" charset="0"/>
                <a:ea typeface="Calibri" pitchFamily="34" charset="0"/>
                <a:cs typeface="Arial" pitchFamily="34" charset="0"/>
              </a:rPr>
              <a:t>Zoning approvals</a:t>
            </a:r>
            <a:endParaRPr kumimoji="0" lang="en-CA" sz="1200" i="0" u="none" strike="noStrike" cap="none" normalizeH="0" baseline="0" dirty="0" smtClean="0">
              <a:ln>
                <a:noFill/>
              </a:ln>
              <a:solidFill>
                <a:schemeClr val="bg1"/>
              </a:solidFill>
              <a:effectLst/>
              <a:latin typeface="Arial" pitchFamily="34" charset="0"/>
              <a:cs typeface="Arial" pitchFamily="34" charset="0"/>
            </a:endParaRPr>
          </a:p>
        </p:txBody>
      </p:sp>
      <p:sp>
        <p:nvSpPr>
          <p:cNvPr id="7" name="TextBox 6"/>
          <p:cNvSpPr txBox="1"/>
          <p:nvPr/>
        </p:nvSpPr>
        <p:spPr>
          <a:xfrm>
            <a:off x="-6350" y="6537325"/>
            <a:ext cx="1066800" cy="307777"/>
          </a:xfrm>
          <a:prstGeom prst="rect">
            <a:avLst/>
          </a:prstGeom>
          <a:noFill/>
        </p:spPr>
        <p:txBody>
          <a:bodyPr wrap="square" rtlCol="0">
            <a:spAutoFit/>
          </a:bodyPr>
          <a:lstStyle/>
          <a:p>
            <a:r>
              <a:rPr lang="en-CA" sz="1400" i="1" dirty="0" smtClean="0">
                <a:solidFill>
                  <a:srgbClr val="673105"/>
                </a:solidFill>
              </a:rPr>
              <a:t>B. Wellar</a:t>
            </a:r>
            <a:endParaRPr lang="en-CA" sz="1400" i="1" dirty="0">
              <a:solidFill>
                <a:srgbClr val="673105"/>
              </a:solidFill>
            </a:endParaRPr>
          </a:p>
        </p:txBody>
      </p:sp>
      <p:sp>
        <p:nvSpPr>
          <p:cNvPr id="10" name="TextBox 9"/>
          <p:cNvSpPr txBox="1"/>
          <p:nvPr/>
        </p:nvSpPr>
        <p:spPr>
          <a:xfrm>
            <a:off x="8791575" y="6537325"/>
            <a:ext cx="310309" cy="307777"/>
          </a:xfrm>
          <a:prstGeom prst="rect">
            <a:avLst/>
          </a:prstGeom>
          <a:noFill/>
        </p:spPr>
        <p:txBody>
          <a:bodyPr wrap="square" rtlCol="0">
            <a:spAutoFit/>
          </a:bodyPr>
          <a:lstStyle/>
          <a:p>
            <a:r>
              <a:rPr lang="en-CA" sz="1400" i="1" dirty="0" smtClean="0">
                <a:solidFill>
                  <a:srgbClr val="673105"/>
                </a:solidFill>
              </a:rPr>
              <a:t>6</a:t>
            </a:r>
            <a:endParaRPr lang="en-CA" sz="1400" i="1" dirty="0">
              <a:solidFill>
                <a:srgbClr val="673105"/>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481255" y="3380884"/>
            <a:ext cx="8265703" cy="3164303"/>
          </a:xfrm>
          <a:prstGeom prst="roundRect">
            <a:avLst/>
          </a:prstGeom>
          <a:solidFill>
            <a:srgbClr val="673105"/>
          </a:solidFill>
          <a:ln>
            <a:noFill/>
          </a:ln>
          <a:effectLst>
            <a:outerShdw blurRad="40000" dist="508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4" name="TextBox 3"/>
          <p:cNvSpPr txBox="1"/>
          <p:nvPr/>
        </p:nvSpPr>
        <p:spPr>
          <a:xfrm>
            <a:off x="1479886" y="1752979"/>
            <a:ext cx="6593305" cy="584775"/>
          </a:xfrm>
          <a:prstGeom prst="rect">
            <a:avLst/>
          </a:prstGeom>
          <a:noFill/>
        </p:spPr>
        <p:txBody>
          <a:bodyPr wrap="square" rtlCol="0">
            <a:spAutoFit/>
          </a:bodyPr>
          <a:lstStyle/>
          <a:p>
            <a:pPr algn="ctr"/>
            <a:r>
              <a:rPr lang="en-CA" sz="1600" b="1" dirty="0" smtClean="0"/>
              <a:t>Table 2. Deaths, Injuries and Other Costs of Standard of</a:t>
            </a:r>
            <a:endParaRPr lang="en-CA" sz="1600" dirty="0" smtClean="0"/>
          </a:p>
          <a:p>
            <a:pPr algn="ctr"/>
            <a:r>
              <a:rPr lang="en-CA" sz="1600" b="1" dirty="0" smtClean="0"/>
              <a:t>Care Failures? Check Your News Sources!</a:t>
            </a:r>
            <a:endParaRPr lang="en-CA" sz="1600" dirty="0"/>
          </a:p>
        </p:txBody>
      </p:sp>
      <p:sp>
        <p:nvSpPr>
          <p:cNvPr id="8" name="Title 7"/>
          <p:cNvSpPr>
            <a:spLocks noGrp="1"/>
          </p:cNvSpPr>
          <p:nvPr>
            <p:ph type="title"/>
          </p:nvPr>
        </p:nvSpPr>
        <p:spPr>
          <a:xfrm>
            <a:off x="2062241" y="553453"/>
            <a:ext cx="6937375" cy="892509"/>
          </a:xfrm>
        </p:spPr>
        <p:txBody>
          <a:bodyPr/>
          <a:lstStyle/>
          <a:p>
            <a:r>
              <a:rPr lang="en-CA" sz="2400" b="1" dirty="0" smtClean="0">
                <a:effectLst>
                  <a:outerShdw blurRad="38100" dist="38100" dir="2700000" algn="tl">
                    <a:srgbClr val="000000">
                      <a:alpha val="43137"/>
                    </a:srgbClr>
                  </a:outerShdw>
                </a:effectLst>
                <a:latin typeface="Arial" pitchFamily="34" charset="0"/>
                <a:cs typeface="Arial" pitchFamily="34" charset="0"/>
              </a:rPr>
              <a:t>Connecting Standard of Care Failures</a:t>
            </a:r>
            <a:br>
              <a:rPr lang="en-CA" sz="2400" b="1" dirty="0" smtClean="0">
                <a:effectLst>
                  <a:outerShdw blurRad="38100" dist="38100" dir="2700000" algn="tl">
                    <a:srgbClr val="000000">
                      <a:alpha val="43137"/>
                    </a:srgbClr>
                  </a:outerShdw>
                </a:effectLst>
                <a:latin typeface="Arial" pitchFamily="34" charset="0"/>
                <a:cs typeface="Arial" pitchFamily="34" charset="0"/>
              </a:rPr>
            </a:br>
            <a:r>
              <a:rPr lang="en-CA" sz="2400" b="1" dirty="0" smtClean="0">
                <a:effectLst>
                  <a:outerShdw blurRad="38100" dist="38100" dir="2700000" algn="tl">
                    <a:srgbClr val="000000">
                      <a:alpha val="43137"/>
                    </a:srgbClr>
                  </a:outerShdw>
                </a:effectLst>
                <a:latin typeface="Arial" pitchFamily="34" charset="0"/>
                <a:cs typeface="Arial" pitchFamily="34" charset="0"/>
              </a:rPr>
              <a:t>and Executive Implications</a:t>
            </a:r>
            <a:endParaRPr lang="en-CA" sz="2400" b="1" dirty="0">
              <a:effectLst>
                <a:outerShdw blurRad="38100" dist="38100" dir="2700000" algn="tl">
                  <a:srgbClr val="000000">
                    <a:alpha val="43137"/>
                  </a:srgbClr>
                </a:outerShdw>
              </a:effectLst>
              <a:latin typeface="Arial" pitchFamily="34" charset="0"/>
              <a:cs typeface="Arial" pitchFamily="34" charset="0"/>
            </a:endParaRPr>
          </a:p>
        </p:txBody>
      </p:sp>
      <p:sp>
        <p:nvSpPr>
          <p:cNvPr id="7" name="TextBox 6"/>
          <p:cNvSpPr txBox="1"/>
          <p:nvPr/>
        </p:nvSpPr>
        <p:spPr>
          <a:xfrm>
            <a:off x="481255" y="2442408"/>
            <a:ext cx="8422105" cy="738664"/>
          </a:xfrm>
          <a:prstGeom prst="rect">
            <a:avLst/>
          </a:prstGeom>
          <a:noFill/>
        </p:spPr>
        <p:txBody>
          <a:bodyPr wrap="square" rtlCol="0">
            <a:spAutoFit/>
          </a:bodyPr>
          <a:lstStyle/>
          <a:p>
            <a:r>
              <a:rPr lang="en-CA" sz="1400" b="1" dirty="0" smtClean="0">
                <a:solidFill>
                  <a:srgbClr val="673105"/>
                </a:solidFill>
              </a:rPr>
              <a:t>The following headlines are illustrative of the 200-300 standard of care stories that I can assemble in 4-6 hours of electronically searching media outlets. People who are good at keyword searching could likely get similar results in less than an hour.</a:t>
            </a:r>
          </a:p>
        </p:txBody>
      </p:sp>
      <p:sp>
        <p:nvSpPr>
          <p:cNvPr id="27649" name="Rectangle 1"/>
          <p:cNvSpPr>
            <a:spLocks noChangeArrowheads="1"/>
          </p:cNvSpPr>
          <p:nvPr/>
        </p:nvSpPr>
        <p:spPr bwMode="auto">
          <a:xfrm>
            <a:off x="1636322" y="3438137"/>
            <a:ext cx="6930181" cy="307629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ts val="1800"/>
              </a:lnSpc>
              <a:spcBef>
                <a:spcPct val="0"/>
              </a:spcBef>
              <a:spcAft>
                <a:spcPct val="0"/>
              </a:spcAft>
              <a:buClrTx/>
              <a:buSzTx/>
              <a:buFontTx/>
              <a:buNone/>
              <a:tabLst/>
            </a:pPr>
            <a:r>
              <a:rPr kumimoji="0" lang="en-CA" sz="1400" i="0" u="none" strike="noStrike" cap="none" normalizeH="0" baseline="0" dirty="0" smtClean="0">
                <a:ln>
                  <a:noFill/>
                </a:ln>
                <a:solidFill>
                  <a:schemeClr val="bg1"/>
                </a:solidFill>
                <a:effectLst/>
                <a:latin typeface="Arial" pitchFamily="34" charset="0"/>
                <a:ea typeface="Calibri" pitchFamily="34" charset="0"/>
                <a:cs typeface="Arial" pitchFamily="34" charset="0"/>
              </a:rPr>
              <a:t>“New cap for leaky well – Torrent of oil released as smaller cap is removed”</a:t>
            </a:r>
            <a:endParaRPr kumimoji="0" lang="en-CA" sz="14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ts val="1800"/>
              </a:lnSpc>
              <a:spcBef>
                <a:spcPct val="0"/>
              </a:spcBef>
              <a:spcAft>
                <a:spcPct val="0"/>
              </a:spcAft>
              <a:buClrTx/>
              <a:buSzTx/>
              <a:buFontTx/>
              <a:buNone/>
              <a:tabLst/>
            </a:pPr>
            <a:r>
              <a:rPr kumimoji="0" lang="en-CA" sz="1400" i="0" u="none" strike="noStrike" cap="none" normalizeH="0" baseline="0" dirty="0" smtClean="0">
                <a:ln>
                  <a:noFill/>
                </a:ln>
                <a:solidFill>
                  <a:schemeClr val="bg1"/>
                </a:solidFill>
                <a:effectLst/>
                <a:latin typeface="Arial" pitchFamily="34" charset="0"/>
                <a:ea typeface="Calibri" pitchFamily="34" charset="0"/>
                <a:cs typeface="Arial" pitchFamily="34" charset="0"/>
              </a:rPr>
              <a:t>“Oil giant changes face – Next BP head says he’ll put safety first</a:t>
            </a:r>
            <a:endParaRPr kumimoji="0" lang="en-CA" sz="14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ts val="1800"/>
              </a:lnSpc>
              <a:spcBef>
                <a:spcPct val="0"/>
              </a:spcBef>
              <a:spcAft>
                <a:spcPct val="0"/>
              </a:spcAft>
              <a:buClrTx/>
              <a:buSzTx/>
              <a:buFontTx/>
              <a:buNone/>
              <a:tabLst/>
            </a:pPr>
            <a:r>
              <a:rPr kumimoji="0" lang="en-CA" sz="1400" i="0" u="none" strike="noStrike" cap="none" normalizeH="0" baseline="0" dirty="0" smtClean="0">
                <a:ln>
                  <a:noFill/>
                </a:ln>
                <a:solidFill>
                  <a:schemeClr val="bg1"/>
                </a:solidFill>
                <a:effectLst/>
                <a:latin typeface="Arial" pitchFamily="34" charset="0"/>
                <a:ea typeface="Calibri" pitchFamily="34" charset="0"/>
                <a:cs typeface="Arial" pitchFamily="34" charset="0"/>
              </a:rPr>
              <a:t>“Heavy trucks need side mirrors to prevent more deaths”</a:t>
            </a:r>
            <a:endParaRPr kumimoji="0" lang="en-CA" sz="14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ts val="1800"/>
              </a:lnSpc>
              <a:spcBef>
                <a:spcPct val="0"/>
              </a:spcBef>
              <a:spcAft>
                <a:spcPct val="0"/>
              </a:spcAft>
              <a:buClrTx/>
              <a:buSzTx/>
              <a:buFontTx/>
              <a:buNone/>
              <a:tabLst/>
            </a:pPr>
            <a:r>
              <a:rPr kumimoji="0" lang="en-CA" sz="1400" i="0" u="none" strike="noStrike" cap="none" normalizeH="0" baseline="0" dirty="0" smtClean="0">
                <a:ln>
                  <a:noFill/>
                </a:ln>
                <a:solidFill>
                  <a:schemeClr val="bg1"/>
                </a:solidFill>
                <a:effectLst/>
                <a:latin typeface="Arial" pitchFamily="34" charset="0"/>
                <a:ea typeface="Calibri" pitchFamily="34" charset="0"/>
                <a:cs typeface="Arial" pitchFamily="34" charset="0"/>
              </a:rPr>
              <a:t>“Chemical plant does not belong in residential area”</a:t>
            </a:r>
            <a:endParaRPr kumimoji="0" lang="en-CA" sz="14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ts val="1800"/>
              </a:lnSpc>
              <a:spcBef>
                <a:spcPct val="0"/>
              </a:spcBef>
              <a:spcAft>
                <a:spcPct val="0"/>
              </a:spcAft>
              <a:buClrTx/>
              <a:buSzTx/>
              <a:buFontTx/>
              <a:buNone/>
              <a:tabLst/>
            </a:pPr>
            <a:r>
              <a:rPr kumimoji="0" lang="en-CA" sz="1400" i="0" u="none" strike="noStrike" cap="none" normalizeH="0" baseline="0" dirty="0" smtClean="0">
                <a:ln>
                  <a:noFill/>
                </a:ln>
                <a:solidFill>
                  <a:schemeClr val="bg1"/>
                </a:solidFill>
                <a:effectLst/>
                <a:latin typeface="Arial" pitchFamily="34" charset="0"/>
                <a:ea typeface="Calibri" pitchFamily="34" charset="0"/>
                <a:cs typeface="Arial" pitchFamily="34" charset="0"/>
              </a:rPr>
              <a:t>"Roads scholar takes stand for pedestrian safety"</a:t>
            </a:r>
            <a:endParaRPr kumimoji="0" lang="en-CA" sz="14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ts val="1800"/>
              </a:lnSpc>
              <a:spcBef>
                <a:spcPct val="0"/>
              </a:spcBef>
              <a:spcAft>
                <a:spcPct val="0"/>
              </a:spcAft>
              <a:buClrTx/>
              <a:buSzTx/>
              <a:buFontTx/>
              <a:buNone/>
              <a:tabLst/>
            </a:pPr>
            <a:r>
              <a:rPr kumimoji="0" lang="en-CA" sz="1400" i="0" u="none" strike="noStrike" cap="none" normalizeH="0" baseline="0" dirty="0" smtClean="0">
                <a:ln>
                  <a:noFill/>
                </a:ln>
                <a:solidFill>
                  <a:schemeClr val="bg1"/>
                </a:solidFill>
                <a:effectLst/>
                <a:latin typeface="Arial" pitchFamily="34" charset="0"/>
                <a:ea typeface="Calibri" pitchFamily="34" charset="0"/>
                <a:cs typeface="Arial" pitchFamily="34" charset="0"/>
              </a:rPr>
              <a:t>“Board faces lawsuit over bullying”</a:t>
            </a:r>
            <a:endParaRPr kumimoji="0" lang="en-CA" sz="14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ts val="1800"/>
              </a:lnSpc>
              <a:spcBef>
                <a:spcPct val="0"/>
              </a:spcBef>
              <a:spcAft>
                <a:spcPct val="0"/>
              </a:spcAft>
              <a:buClrTx/>
              <a:buSzTx/>
              <a:buFontTx/>
              <a:buNone/>
              <a:tabLst/>
            </a:pPr>
            <a:r>
              <a:rPr kumimoji="0" lang="en-CA" sz="1400" i="0" u="none" strike="noStrike" cap="none" normalizeH="0" baseline="0" dirty="0" smtClean="0">
                <a:ln>
                  <a:noFill/>
                </a:ln>
                <a:solidFill>
                  <a:schemeClr val="bg1"/>
                </a:solidFill>
                <a:effectLst/>
                <a:latin typeface="Arial" pitchFamily="34" charset="0"/>
                <a:ea typeface="Calibri" pitchFamily="34" charset="0"/>
                <a:cs typeface="Arial" pitchFamily="34" charset="0"/>
              </a:rPr>
              <a:t>“Mayor: Flood fix priority for city”</a:t>
            </a:r>
            <a:endParaRPr kumimoji="0" lang="en-CA" sz="14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ts val="1800"/>
              </a:lnSpc>
              <a:spcBef>
                <a:spcPct val="0"/>
              </a:spcBef>
              <a:spcAft>
                <a:spcPct val="0"/>
              </a:spcAft>
              <a:buClrTx/>
              <a:buSzTx/>
              <a:buFontTx/>
              <a:buNone/>
              <a:tabLst/>
            </a:pPr>
            <a:r>
              <a:rPr kumimoji="0" lang="en-CA" sz="1400" i="0" u="none" strike="noStrike" cap="none" normalizeH="0" baseline="0" dirty="0" smtClean="0">
                <a:ln>
                  <a:noFill/>
                </a:ln>
                <a:solidFill>
                  <a:schemeClr val="bg1"/>
                </a:solidFill>
                <a:effectLst/>
                <a:latin typeface="Arial" pitchFamily="34" charset="0"/>
                <a:ea typeface="Calibri" pitchFamily="34" charset="0"/>
                <a:cs typeface="Arial" pitchFamily="34" charset="0"/>
              </a:rPr>
              <a:t>“Flood victims want solution”</a:t>
            </a:r>
            <a:endParaRPr kumimoji="0" lang="en-CA" sz="14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ts val="1800"/>
              </a:lnSpc>
              <a:spcBef>
                <a:spcPct val="0"/>
              </a:spcBef>
              <a:spcAft>
                <a:spcPct val="0"/>
              </a:spcAft>
              <a:buClrTx/>
              <a:buSzTx/>
              <a:buFontTx/>
              <a:buNone/>
              <a:tabLst/>
            </a:pPr>
            <a:r>
              <a:rPr kumimoji="0" lang="en-CA" sz="1400" i="0" u="none" strike="noStrike" cap="none" normalizeH="0" baseline="0" dirty="0" smtClean="0">
                <a:ln>
                  <a:noFill/>
                </a:ln>
                <a:solidFill>
                  <a:schemeClr val="bg1"/>
                </a:solidFill>
                <a:effectLst/>
                <a:latin typeface="Arial" pitchFamily="34" charset="0"/>
                <a:ea typeface="Calibri" pitchFamily="34" charset="0"/>
                <a:cs typeface="Arial" pitchFamily="34" charset="0"/>
              </a:rPr>
              <a:t>“Taxpayers want answers for sewage spill”</a:t>
            </a:r>
            <a:endParaRPr kumimoji="0" lang="en-CA" sz="14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ts val="1800"/>
              </a:lnSpc>
              <a:spcBef>
                <a:spcPct val="0"/>
              </a:spcBef>
              <a:spcAft>
                <a:spcPct val="0"/>
              </a:spcAft>
              <a:buClrTx/>
              <a:buSzTx/>
              <a:buFontTx/>
              <a:buNone/>
              <a:tabLst/>
            </a:pPr>
            <a:r>
              <a:rPr kumimoji="0" lang="en-CA" sz="1400" i="0" u="none" strike="noStrike" cap="none" normalizeH="0" baseline="0" dirty="0" smtClean="0">
                <a:ln>
                  <a:noFill/>
                </a:ln>
                <a:solidFill>
                  <a:schemeClr val="bg1"/>
                </a:solidFill>
                <a:effectLst/>
                <a:latin typeface="Arial" pitchFamily="34" charset="0"/>
                <a:ea typeface="Calibri" pitchFamily="34" charset="0"/>
                <a:cs typeface="Arial" pitchFamily="34" charset="0"/>
              </a:rPr>
              <a:t>“Death of elderly woman puts dangerous stretch of road in context”</a:t>
            </a:r>
            <a:endParaRPr kumimoji="0" lang="en-CA" sz="14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ts val="1800"/>
              </a:lnSpc>
              <a:spcBef>
                <a:spcPct val="0"/>
              </a:spcBef>
              <a:spcAft>
                <a:spcPct val="0"/>
              </a:spcAft>
              <a:buClrTx/>
              <a:buSzTx/>
              <a:buFontTx/>
              <a:buNone/>
              <a:tabLst/>
            </a:pPr>
            <a:r>
              <a:rPr kumimoji="0" lang="en-CA" sz="1400" i="0" u="none" strike="noStrike" cap="none" normalizeH="0" baseline="0" dirty="0" smtClean="0">
                <a:ln>
                  <a:noFill/>
                </a:ln>
                <a:solidFill>
                  <a:schemeClr val="bg1"/>
                </a:solidFill>
                <a:effectLst/>
                <a:latin typeface="Arial" pitchFamily="34" charset="0"/>
                <a:ea typeface="Calibri" pitchFamily="34" charset="0"/>
                <a:cs typeface="Arial" pitchFamily="34" charset="0"/>
              </a:rPr>
              <a:t>‘District did not post contaminated water alert”</a:t>
            </a:r>
            <a:endParaRPr kumimoji="0" lang="en-CA" sz="14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ts val="1800"/>
              </a:lnSpc>
              <a:spcBef>
                <a:spcPct val="0"/>
              </a:spcBef>
              <a:spcAft>
                <a:spcPct val="0"/>
              </a:spcAft>
              <a:buClrTx/>
              <a:buSzTx/>
              <a:buFontTx/>
              <a:buNone/>
              <a:tabLst/>
            </a:pPr>
            <a:r>
              <a:rPr kumimoji="0" lang="en-CA" sz="1400" i="0" u="none" strike="noStrike" cap="none" normalizeH="0" baseline="0" dirty="0" smtClean="0">
                <a:ln>
                  <a:noFill/>
                </a:ln>
                <a:solidFill>
                  <a:schemeClr val="bg1"/>
                </a:solidFill>
                <a:effectLst/>
                <a:latin typeface="Arial" pitchFamily="34" charset="0"/>
                <a:ea typeface="Calibri" pitchFamily="34" charset="0"/>
                <a:cs typeface="Arial" pitchFamily="34" charset="0"/>
              </a:rPr>
              <a:t>“Police action in Toronto worrisome”</a:t>
            </a:r>
            <a:endParaRPr kumimoji="0" lang="en-CA" sz="140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ts val="1800"/>
              </a:lnSpc>
              <a:spcBef>
                <a:spcPct val="0"/>
              </a:spcBef>
              <a:spcAft>
                <a:spcPct val="0"/>
              </a:spcAft>
              <a:buClrTx/>
              <a:buSzTx/>
              <a:buFontTx/>
              <a:buNone/>
              <a:tabLst/>
            </a:pPr>
            <a:r>
              <a:rPr kumimoji="0" lang="en-CA" sz="1400" i="0" u="none" strike="noStrike" cap="none" normalizeH="0" baseline="0" dirty="0" smtClean="0">
                <a:ln>
                  <a:noFill/>
                </a:ln>
                <a:solidFill>
                  <a:schemeClr val="bg1"/>
                </a:solidFill>
                <a:effectLst/>
                <a:latin typeface="Arial" pitchFamily="34" charset="0"/>
                <a:ea typeface="Calibri" pitchFamily="34" charset="0"/>
                <a:cs typeface="Arial" pitchFamily="34" charset="0"/>
              </a:rPr>
              <a:t>“The road to anarchy”</a:t>
            </a:r>
            <a:endParaRPr kumimoji="0" lang="en-CA" sz="1400" i="0" u="none" strike="noStrike" cap="none" normalizeH="0" baseline="0" dirty="0" smtClean="0">
              <a:ln>
                <a:noFill/>
              </a:ln>
              <a:solidFill>
                <a:schemeClr val="bg1"/>
              </a:solidFill>
              <a:effectLst/>
              <a:latin typeface="Arial" pitchFamily="34" charset="0"/>
              <a:cs typeface="Arial" pitchFamily="34" charset="0"/>
            </a:endParaRPr>
          </a:p>
        </p:txBody>
      </p:sp>
      <p:sp>
        <p:nvSpPr>
          <p:cNvPr id="10" name="TextBox 9"/>
          <p:cNvSpPr txBox="1"/>
          <p:nvPr/>
        </p:nvSpPr>
        <p:spPr>
          <a:xfrm>
            <a:off x="-6350" y="6537325"/>
            <a:ext cx="1066800" cy="307777"/>
          </a:xfrm>
          <a:prstGeom prst="rect">
            <a:avLst/>
          </a:prstGeom>
          <a:noFill/>
        </p:spPr>
        <p:txBody>
          <a:bodyPr wrap="square" rtlCol="0">
            <a:spAutoFit/>
          </a:bodyPr>
          <a:lstStyle/>
          <a:p>
            <a:r>
              <a:rPr lang="en-CA" sz="1400" i="1" dirty="0" smtClean="0">
                <a:solidFill>
                  <a:srgbClr val="673105"/>
                </a:solidFill>
              </a:rPr>
              <a:t>B. Wellar</a:t>
            </a:r>
            <a:endParaRPr lang="en-CA" sz="1400" i="1" dirty="0">
              <a:solidFill>
                <a:srgbClr val="673105"/>
              </a:solidFill>
            </a:endParaRPr>
          </a:p>
        </p:txBody>
      </p:sp>
      <p:sp>
        <p:nvSpPr>
          <p:cNvPr id="11" name="TextBox 10"/>
          <p:cNvSpPr txBox="1"/>
          <p:nvPr/>
        </p:nvSpPr>
        <p:spPr>
          <a:xfrm>
            <a:off x="8791575" y="6537325"/>
            <a:ext cx="310309" cy="307777"/>
          </a:xfrm>
          <a:prstGeom prst="rect">
            <a:avLst/>
          </a:prstGeom>
          <a:noFill/>
        </p:spPr>
        <p:txBody>
          <a:bodyPr wrap="square" rtlCol="0">
            <a:spAutoFit/>
          </a:bodyPr>
          <a:lstStyle/>
          <a:p>
            <a:r>
              <a:rPr lang="en-CA" sz="1400" i="1" dirty="0" smtClean="0">
                <a:solidFill>
                  <a:srgbClr val="673105"/>
                </a:solidFill>
              </a:rPr>
              <a:t>7</a:t>
            </a:r>
            <a:endParaRPr lang="en-CA" sz="1400" i="1" dirty="0">
              <a:solidFill>
                <a:srgbClr val="673105"/>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481255" y="3380884"/>
            <a:ext cx="8265703" cy="3164303"/>
          </a:xfrm>
          <a:prstGeom prst="roundRect">
            <a:avLst/>
          </a:prstGeom>
          <a:solidFill>
            <a:srgbClr val="673105"/>
          </a:solidFill>
          <a:ln>
            <a:noFill/>
          </a:ln>
          <a:effectLst>
            <a:outerShdw blurRad="40000" dist="508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4" name="TextBox 3"/>
          <p:cNvSpPr txBox="1"/>
          <p:nvPr/>
        </p:nvSpPr>
        <p:spPr>
          <a:xfrm>
            <a:off x="1479886" y="1752979"/>
            <a:ext cx="6593305" cy="584775"/>
          </a:xfrm>
          <a:prstGeom prst="rect">
            <a:avLst/>
          </a:prstGeom>
          <a:noFill/>
        </p:spPr>
        <p:txBody>
          <a:bodyPr wrap="square" rtlCol="0">
            <a:spAutoFit/>
          </a:bodyPr>
          <a:lstStyle/>
          <a:p>
            <a:pPr algn="ctr"/>
            <a:r>
              <a:rPr lang="en-CA" sz="1600" b="1" dirty="0" smtClean="0"/>
              <a:t>Table 2. Deaths, Injuries and Other Costs of Standard of</a:t>
            </a:r>
            <a:endParaRPr lang="en-CA" sz="1600" dirty="0" smtClean="0"/>
          </a:p>
          <a:p>
            <a:pPr algn="ctr"/>
            <a:r>
              <a:rPr lang="en-CA" sz="1600" b="1" dirty="0" smtClean="0"/>
              <a:t>Care Failures? Check Your News Sources! (Continued)</a:t>
            </a:r>
            <a:endParaRPr lang="en-CA" sz="1600" dirty="0"/>
          </a:p>
        </p:txBody>
      </p:sp>
      <p:sp>
        <p:nvSpPr>
          <p:cNvPr id="8" name="Title 7"/>
          <p:cNvSpPr>
            <a:spLocks noGrp="1"/>
          </p:cNvSpPr>
          <p:nvPr>
            <p:ph type="title"/>
          </p:nvPr>
        </p:nvSpPr>
        <p:spPr>
          <a:xfrm>
            <a:off x="2062241" y="553453"/>
            <a:ext cx="6937375" cy="892509"/>
          </a:xfrm>
        </p:spPr>
        <p:txBody>
          <a:bodyPr/>
          <a:lstStyle/>
          <a:p>
            <a:r>
              <a:rPr lang="en-CA" sz="2400" b="1" dirty="0" smtClean="0">
                <a:effectLst>
                  <a:outerShdw blurRad="38100" dist="38100" dir="2700000" algn="tl">
                    <a:srgbClr val="000000">
                      <a:alpha val="43137"/>
                    </a:srgbClr>
                  </a:outerShdw>
                </a:effectLst>
                <a:latin typeface="Arial" pitchFamily="34" charset="0"/>
                <a:cs typeface="Arial" pitchFamily="34" charset="0"/>
              </a:rPr>
              <a:t>Connecting Standard of Care Failures</a:t>
            </a:r>
            <a:br>
              <a:rPr lang="en-CA" sz="2400" b="1" dirty="0" smtClean="0">
                <a:effectLst>
                  <a:outerShdw blurRad="38100" dist="38100" dir="2700000" algn="tl">
                    <a:srgbClr val="000000">
                      <a:alpha val="43137"/>
                    </a:srgbClr>
                  </a:outerShdw>
                </a:effectLst>
                <a:latin typeface="Arial" pitchFamily="34" charset="0"/>
                <a:cs typeface="Arial" pitchFamily="34" charset="0"/>
              </a:rPr>
            </a:br>
            <a:r>
              <a:rPr lang="en-CA" sz="2400" b="1" dirty="0" smtClean="0">
                <a:effectLst>
                  <a:outerShdw blurRad="38100" dist="38100" dir="2700000" algn="tl">
                    <a:srgbClr val="000000">
                      <a:alpha val="43137"/>
                    </a:srgbClr>
                  </a:outerShdw>
                </a:effectLst>
                <a:latin typeface="Arial" pitchFamily="34" charset="0"/>
                <a:cs typeface="Arial" pitchFamily="34" charset="0"/>
              </a:rPr>
              <a:t>and Executive Implications</a:t>
            </a:r>
            <a:endParaRPr lang="en-CA" sz="2400" b="1" dirty="0">
              <a:effectLst>
                <a:outerShdw blurRad="38100" dist="38100" dir="2700000" algn="tl">
                  <a:srgbClr val="000000">
                    <a:alpha val="43137"/>
                  </a:srgbClr>
                </a:outerShdw>
              </a:effectLst>
              <a:latin typeface="Arial" pitchFamily="34" charset="0"/>
              <a:cs typeface="Arial" pitchFamily="34" charset="0"/>
            </a:endParaRPr>
          </a:p>
        </p:txBody>
      </p:sp>
      <p:sp>
        <p:nvSpPr>
          <p:cNvPr id="7" name="TextBox 6"/>
          <p:cNvSpPr txBox="1"/>
          <p:nvPr/>
        </p:nvSpPr>
        <p:spPr>
          <a:xfrm>
            <a:off x="481255" y="2442408"/>
            <a:ext cx="8422105" cy="738664"/>
          </a:xfrm>
          <a:prstGeom prst="rect">
            <a:avLst/>
          </a:prstGeom>
          <a:noFill/>
        </p:spPr>
        <p:txBody>
          <a:bodyPr wrap="square" rtlCol="0">
            <a:spAutoFit/>
          </a:bodyPr>
          <a:lstStyle/>
          <a:p>
            <a:r>
              <a:rPr lang="en-CA" sz="1400" b="1" dirty="0" smtClean="0">
                <a:solidFill>
                  <a:srgbClr val="673105"/>
                </a:solidFill>
              </a:rPr>
              <a:t>The following headlines are illustrative of the 200-300 standard of care stories that I can assemble in 4-6 hours of electronically searching media outlets. People who are good at keyword searching could likely get similar results in less than an hour.</a:t>
            </a:r>
          </a:p>
        </p:txBody>
      </p:sp>
      <p:sp>
        <p:nvSpPr>
          <p:cNvPr id="29697" name="Rectangle 1"/>
          <p:cNvSpPr>
            <a:spLocks noChangeArrowheads="1"/>
          </p:cNvSpPr>
          <p:nvPr/>
        </p:nvSpPr>
        <p:spPr bwMode="auto">
          <a:xfrm>
            <a:off x="2225857" y="3444339"/>
            <a:ext cx="5293881" cy="30931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ts val="1800"/>
              </a:lnSpc>
              <a:spcBef>
                <a:spcPct val="0"/>
              </a:spcBef>
              <a:spcAft>
                <a:spcPct val="0"/>
              </a:spcAft>
              <a:buClrTx/>
              <a:buSzTx/>
              <a:buFontTx/>
              <a:buNone/>
              <a:tabLst/>
            </a:pPr>
            <a:r>
              <a:rPr kumimoji="0" lang="en-CA" sz="1400" b="0" i="0" u="none" strike="noStrike" cap="none" normalizeH="0" baseline="0" dirty="0" smtClean="0">
                <a:ln>
                  <a:noFill/>
                </a:ln>
                <a:solidFill>
                  <a:schemeClr val="bg1"/>
                </a:solidFill>
                <a:effectLst/>
                <a:latin typeface="Arial" pitchFamily="34" charset="0"/>
                <a:ea typeface="Calibri" pitchFamily="34" charset="0"/>
                <a:cs typeface="Arial" pitchFamily="34" charset="0"/>
              </a:rPr>
              <a:t>“Top doc gives city a heads-up on helmet use”</a:t>
            </a:r>
            <a:endParaRPr kumimoji="0" lang="en-CA" sz="14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ts val="1800"/>
              </a:lnSpc>
              <a:spcBef>
                <a:spcPct val="0"/>
              </a:spcBef>
              <a:spcAft>
                <a:spcPct val="0"/>
              </a:spcAft>
              <a:buClrTx/>
              <a:buSzTx/>
              <a:buFontTx/>
              <a:buNone/>
              <a:tabLst/>
            </a:pPr>
            <a:r>
              <a:rPr kumimoji="0" lang="en-CA" sz="1400" b="0" i="0" u="none" strike="noStrike" cap="none" normalizeH="0" baseline="0" dirty="0" smtClean="0">
                <a:ln>
                  <a:noFill/>
                </a:ln>
                <a:solidFill>
                  <a:schemeClr val="bg1"/>
                </a:solidFill>
                <a:effectLst/>
                <a:latin typeface="Arial" pitchFamily="34" charset="0"/>
                <a:ea typeface="Calibri" pitchFamily="34" charset="0"/>
                <a:cs typeface="Arial" pitchFamily="34" charset="0"/>
              </a:rPr>
              <a:t>“Bike lanes would boost tourism, increase safety”</a:t>
            </a:r>
            <a:endParaRPr kumimoji="0" lang="en-CA" sz="14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ts val="1800"/>
              </a:lnSpc>
              <a:spcBef>
                <a:spcPct val="0"/>
              </a:spcBef>
              <a:spcAft>
                <a:spcPct val="0"/>
              </a:spcAft>
              <a:buClrTx/>
              <a:buSzTx/>
              <a:buFontTx/>
              <a:buNone/>
              <a:tabLst/>
            </a:pPr>
            <a:r>
              <a:rPr kumimoji="0" lang="en-CA" sz="1400" b="0" i="0" u="none" strike="noStrike" cap="none" normalizeH="0" baseline="0" dirty="0" smtClean="0">
                <a:ln>
                  <a:noFill/>
                </a:ln>
                <a:solidFill>
                  <a:schemeClr val="bg1"/>
                </a:solidFill>
                <a:effectLst/>
                <a:latin typeface="Arial" pitchFamily="34" charset="0"/>
                <a:ea typeface="Calibri" pitchFamily="34" charset="0"/>
                <a:cs typeface="Arial" pitchFamily="34" charset="0"/>
              </a:rPr>
              <a:t>“Collision – Stop sign obscured by tree”</a:t>
            </a:r>
            <a:endParaRPr kumimoji="0" lang="en-CA" sz="14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ts val="1800"/>
              </a:lnSpc>
              <a:spcBef>
                <a:spcPct val="0"/>
              </a:spcBef>
              <a:spcAft>
                <a:spcPct val="0"/>
              </a:spcAft>
              <a:buClrTx/>
              <a:buSzTx/>
              <a:buFontTx/>
              <a:buNone/>
              <a:tabLst/>
            </a:pPr>
            <a:r>
              <a:rPr kumimoji="0" lang="en-CA" sz="1400" b="0" i="0" u="none" strike="noStrike" cap="none" normalizeH="0" baseline="0" dirty="0" smtClean="0">
                <a:ln>
                  <a:noFill/>
                </a:ln>
                <a:solidFill>
                  <a:schemeClr val="bg1"/>
                </a:solidFill>
                <a:effectLst/>
                <a:latin typeface="Arial" pitchFamily="34" charset="0"/>
                <a:ea typeface="Calibri" pitchFamily="34" charset="0"/>
                <a:cs typeface="Arial" pitchFamily="34" charset="0"/>
              </a:rPr>
              <a:t>“City health inspectors miss fast food strip”</a:t>
            </a:r>
            <a:endParaRPr kumimoji="0" lang="en-CA" sz="14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ts val="1800"/>
              </a:lnSpc>
              <a:spcBef>
                <a:spcPct val="0"/>
              </a:spcBef>
              <a:spcAft>
                <a:spcPct val="0"/>
              </a:spcAft>
              <a:buClrTx/>
              <a:buSzTx/>
              <a:buFontTx/>
              <a:buNone/>
              <a:tabLst/>
            </a:pPr>
            <a:r>
              <a:rPr kumimoji="0" lang="en-CA" sz="1400" b="0" i="0" u="none" strike="noStrike" cap="none" normalizeH="0" baseline="0" dirty="0" smtClean="0">
                <a:ln>
                  <a:noFill/>
                </a:ln>
                <a:solidFill>
                  <a:schemeClr val="bg1"/>
                </a:solidFill>
                <a:effectLst/>
                <a:latin typeface="Arial" pitchFamily="34" charset="0"/>
                <a:ea typeface="Calibri" pitchFamily="34" charset="0"/>
                <a:cs typeface="Arial" pitchFamily="34" charset="0"/>
              </a:rPr>
              <a:t>“Drinking water safety push”</a:t>
            </a:r>
            <a:endParaRPr kumimoji="0" lang="en-CA" sz="14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ts val="1800"/>
              </a:lnSpc>
              <a:spcBef>
                <a:spcPct val="0"/>
              </a:spcBef>
              <a:spcAft>
                <a:spcPct val="0"/>
              </a:spcAft>
              <a:buClrTx/>
              <a:buSzTx/>
              <a:buFontTx/>
              <a:buNone/>
              <a:tabLst/>
            </a:pPr>
            <a:r>
              <a:rPr kumimoji="0" lang="en-CA" sz="1400" b="0" i="0" u="none" strike="noStrike" cap="none" normalizeH="0" baseline="0" dirty="0" smtClean="0">
                <a:ln>
                  <a:noFill/>
                </a:ln>
                <a:solidFill>
                  <a:schemeClr val="bg1"/>
                </a:solidFill>
                <a:effectLst/>
                <a:latin typeface="Arial" pitchFamily="34" charset="0"/>
                <a:ea typeface="Calibri" pitchFamily="34" charset="0"/>
                <a:cs typeface="Arial" pitchFamily="34" charset="0"/>
              </a:rPr>
              <a:t>“Ice-covered road blamed for multi-vehicle crash”</a:t>
            </a:r>
            <a:endParaRPr kumimoji="0" lang="en-CA" sz="14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ts val="1800"/>
              </a:lnSpc>
              <a:spcBef>
                <a:spcPct val="0"/>
              </a:spcBef>
              <a:spcAft>
                <a:spcPct val="0"/>
              </a:spcAft>
              <a:buClrTx/>
              <a:buSzTx/>
              <a:buFontTx/>
              <a:buNone/>
              <a:tabLst/>
            </a:pPr>
            <a:r>
              <a:rPr kumimoji="0" lang="en-CA" sz="1400" b="0" i="0" u="none" strike="noStrike" cap="none" normalizeH="0" baseline="0" dirty="0" smtClean="0">
                <a:ln>
                  <a:noFill/>
                </a:ln>
                <a:solidFill>
                  <a:schemeClr val="bg1"/>
                </a:solidFill>
                <a:effectLst/>
                <a:latin typeface="Arial" pitchFamily="34" charset="0"/>
                <a:ea typeface="Calibri" pitchFamily="34" charset="0"/>
                <a:cs typeface="Arial" pitchFamily="34" charset="0"/>
              </a:rPr>
              <a:t>“Smog warning not issued”</a:t>
            </a:r>
            <a:endParaRPr kumimoji="0" lang="en-CA" sz="14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ts val="1800"/>
              </a:lnSpc>
              <a:spcBef>
                <a:spcPct val="0"/>
              </a:spcBef>
              <a:spcAft>
                <a:spcPct val="0"/>
              </a:spcAft>
              <a:buClrTx/>
              <a:buSzTx/>
              <a:buFontTx/>
              <a:buNone/>
              <a:tabLst/>
            </a:pPr>
            <a:r>
              <a:rPr kumimoji="0" lang="en-CA" sz="1400" b="0" i="0" u="none" strike="noStrike" cap="none" normalizeH="0" baseline="0" dirty="0" smtClean="0">
                <a:ln>
                  <a:noFill/>
                </a:ln>
                <a:solidFill>
                  <a:schemeClr val="bg1"/>
                </a:solidFill>
                <a:effectLst/>
                <a:latin typeface="Arial" pitchFamily="34" charset="0"/>
                <a:ea typeface="Calibri" pitchFamily="34" charset="0"/>
                <a:cs typeface="Arial" pitchFamily="34" charset="0"/>
              </a:rPr>
              <a:t>“Mudslide was predictable”</a:t>
            </a:r>
            <a:endParaRPr kumimoji="0" lang="en-CA" sz="14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ts val="1800"/>
              </a:lnSpc>
              <a:spcBef>
                <a:spcPct val="0"/>
              </a:spcBef>
              <a:spcAft>
                <a:spcPct val="0"/>
              </a:spcAft>
              <a:buClrTx/>
              <a:buSzTx/>
              <a:buFontTx/>
              <a:buNone/>
              <a:tabLst/>
            </a:pPr>
            <a:r>
              <a:rPr kumimoji="0" lang="en-CA" sz="1400" b="0" i="0" u="none" strike="noStrike" cap="none" normalizeH="0" baseline="0" dirty="0" smtClean="0">
                <a:ln>
                  <a:noFill/>
                </a:ln>
                <a:solidFill>
                  <a:schemeClr val="bg1"/>
                </a:solidFill>
                <a:effectLst/>
                <a:latin typeface="Arial" pitchFamily="34" charset="0"/>
                <a:ea typeface="Calibri" pitchFamily="34" charset="0"/>
                <a:cs typeface="Arial" pitchFamily="34" charset="0"/>
              </a:rPr>
              <a:t>“Fatal crash stokes up </a:t>
            </a:r>
            <a:r>
              <a:rPr kumimoji="0" lang="en-CA" sz="1400" b="0" i="0" u="none" strike="noStrike" cap="none" normalizeH="0" baseline="0" dirty="0" err="1" smtClean="0">
                <a:ln>
                  <a:noFill/>
                </a:ln>
                <a:solidFill>
                  <a:schemeClr val="bg1"/>
                </a:solidFill>
                <a:effectLst/>
                <a:latin typeface="Arial" pitchFamily="34" charset="0"/>
                <a:ea typeface="Calibri" pitchFamily="34" charset="0"/>
                <a:cs typeface="Arial" pitchFamily="34" charset="0"/>
              </a:rPr>
              <a:t>cellphone</a:t>
            </a:r>
            <a:r>
              <a:rPr kumimoji="0" lang="en-CA" sz="1400" b="0" i="0" u="none" strike="noStrike" cap="none" normalizeH="0" baseline="0" dirty="0" smtClean="0">
                <a:ln>
                  <a:noFill/>
                </a:ln>
                <a:solidFill>
                  <a:schemeClr val="bg1"/>
                </a:solidFill>
                <a:effectLst/>
                <a:latin typeface="Arial" pitchFamily="34" charset="0"/>
                <a:ea typeface="Calibri" pitchFamily="34" charset="0"/>
                <a:cs typeface="Arial" pitchFamily="34" charset="0"/>
              </a:rPr>
              <a:t> debate”</a:t>
            </a:r>
            <a:endParaRPr kumimoji="0" lang="en-CA" sz="14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ts val="1800"/>
              </a:lnSpc>
              <a:spcBef>
                <a:spcPct val="0"/>
              </a:spcBef>
              <a:spcAft>
                <a:spcPct val="0"/>
              </a:spcAft>
              <a:buClrTx/>
              <a:buSzTx/>
              <a:buFontTx/>
              <a:buNone/>
              <a:tabLst/>
            </a:pPr>
            <a:r>
              <a:rPr kumimoji="0" lang="en-CA" sz="1400" b="0" i="0" u="none" strike="noStrike" cap="none" normalizeH="0" baseline="0" dirty="0" smtClean="0">
                <a:ln>
                  <a:noFill/>
                </a:ln>
                <a:solidFill>
                  <a:schemeClr val="bg1"/>
                </a:solidFill>
                <a:effectLst/>
                <a:latin typeface="Arial" pitchFamily="34" charset="0"/>
                <a:ea typeface="Calibri" pitchFamily="34" charset="0"/>
                <a:cs typeface="Arial" pitchFamily="34" charset="0"/>
              </a:rPr>
              <a:t>“Wetland feud heats up at city hall”</a:t>
            </a:r>
            <a:endParaRPr kumimoji="0" lang="en-CA" sz="14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ts val="1800"/>
              </a:lnSpc>
              <a:spcBef>
                <a:spcPct val="0"/>
              </a:spcBef>
              <a:spcAft>
                <a:spcPct val="0"/>
              </a:spcAft>
              <a:buClrTx/>
              <a:buSzTx/>
              <a:buFontTx/>
              <a:buNone/>
              <a:tabLst/>
            </a:pPr>
            <a:r>
              <a:rPr kumimoji="0" lang="en-CA" sz="1400" b="0" i="0" u="none" strike="noStrike" cap="none" normalizeH="0" baseline="0" dirty="0" smtClean="0">
                <a:ln>
                  <a:noFill/>
                </a:ln>
                <a:solidFill>
                  <a:schemeClr val="bg1"/>
                </a:solidFill>
                <a:effectLst/>
                <a:latin typeface="Arial" pitchFamily="34" charset="0"/>
                <a:ea typeface="Calibri" pitchFamily="34" charset="0"/>
                <a:cs typeface="Arial" pitchFamily="34" charset="0"/>
              </a:rPr>
              <a:t>“They tore down a heritage building – were all city staff asleep?”</a:t>
            </a:r>
            <a:endParaRPr kumimoji="0" lang="en-CA" sz="14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ts val="1800"/>
              </a:lnSpc>
              <a:spcBef>
                <a:spcPct val="0"/>
              </a:spcBef>
              <a:spcAft>
                <a:spcPct val="0"/>
              </a:spcAft>
              <a:buClrTx/>
              <a:buSzTx/>
              <a:buFontTx/>
              <a:buNone/>
              <a:tabLst/>
            </a:pPr>
            <a:r>
              <a:rPr kumimoji="0" lang="en-CA" sz="1400" b="0" i="0" u="none" strike="noStrike" cap="none" normalizeH="0" baseline="0" dirty="0" smtClean="0">
                <a:ln>
                  <a:noFill/>
                </a:ln>
                <a:solidFill>
                  <a:schemeClr val="bg1"/>
                </a:solidFill>
                <a:effectLst/>
                <a:latin typeface="Arial" pitchFamily="34" charset="0"/>
                <a:ea typeface="Calibri" pitchFamily="34" charset="0"/>
                <a:cs typeface="Arial" pitchFamily="34" charset="0"/>
              </a:rPr>
              <a:t>“Notification missed 150 affected homes”</a:t>
            </a:r>
            <a:endParaRPr kumimoji="0" lang="en-CA" sz="14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ts val="1800"/>
              </a:lnSpc>
              <a:spcBef>
                <a:spcPct val="0"/>
              </a:spcBef>
              <a:spcAft>
                <a:spcPct val="0"/>
              </a:spcAft>
              <a:buClrTx/>
              <a:buSzTx/>
              <a:buFontTx/>
              <a:buNone/>
              <a:tabLst/>
            </a:pPr>
            <a:r>
              <a:rPr kumimoji="0" lang="en-CA" sz="1400" b="0" i="0" u="none" strike="noStrike" cap="none" normalizeH="0" baseline="0" dirty="0" smtClean="0">
                <a:ln>
                  <a:noFill/>
                </a:ln>
                <a:solidFill>
                  <a:schemeClr val="bg1"/>
                </a:solidFill>
                <a:effectLst/>
                <a:latin typeface="Arial" pitchFamily="34" charset="0"/>
                <a:ea typeface="Calibri" pitchFamily="34" charset="0"/>
                <a:cs typeface="Arial" pitchFamily="34" charset="0"/>
              </a:rPr>
              <a:t>“Washed-out shoulder causes roll-over”</a:t>
            </a:r>
            <a:endParaRPr kumimoji="0" lang="en-CA" sz="1400" b="0" i="0" u="none" strike="noStrike" cap="none" normalizeH="0" baseline="0" dirty="0" smtClean="0">
              <a:ln>
                <a:noFill/>
              </a:ln>
              <a:solidFill>
                <a:schemeClr val="bg1"/>
              </a:solidFill>
              <a:effectLst/>
              <a:latin typeface="Arial" pitchFamily="34" charset="0"/>
              <a:cs typeface="Arial" pitchFamily="34" charset="0"/>
            </a:endParaRPr>
          </a:p>
        </p:txBody>
      </p:sp>
      <p:sp>
        <p:nvSpPr>
          <p:cNvPr id="10" name="TextBox 9"/>
          <p:cNvSpPr txBox="1"/>
          <p:nvPr/>
        </p:nvSpPr>
        <p:spPr>
          <a:xfrm>
            <a:off x="-6350" y="6537325"/>
            <a:ext cx="1066800" cy="307777"/>
          </a:xfrm>
          <a:prstGeom prst="rect">
            <a:avLst/>
          </a:prstGeom>
          <a:noFill/>
        </p:spPr>
        <p:txBody>
          <a:bodyPr wrap="square" rtlCol="0">
            <a:spAutoFit/>
          </a:bodyPr>
          <a:lstStyle/>
          <a:p>
            <a:r>
              <a:rPr lang="en-CA" sz="1400" i="1" dirty="0" smtClean="0">
                <a:solidFill>
                  <a:srgbClr val="673105"/>
                </a:solidFill>
              </a:rPr>
              <a:t>B. Wellar</a:t>
            </a:r>
            <a:endParaRPr lang="en-CA" sz="1400" i="1" dirty="0">
              <a:solidFill>
                <a:srgbClr val="673105"/>
              </a:solidFill>
            </a:endParaRPr>
          </a:p>
        </p:txBody>
      </p:sp>
      <p:sp>
        <p:nvSpPr>
          <p:cNvPr id="11" name="TextBox 10"/>
          <p:cNvSpPr txBox="1"/>
          <p:nvPr/>
        </p:nvSpPr>
        <p:spPr>
          <a:xfrm>
            <a:off x="8791575" y="6537325"/>
            <a:ext cx="310309" cy="307777"/>
          </a:xfrm>
          <a:prstGeom prst="rect">
            <a:avLst/>
          </a:prstGeom>
          <a:noFill/>
        </p:spPr>
        <p:txBody>
          <a:bodyPr wrap="square" rtlCol="0">
            <a:spAutoFit/>
          </a:bodyPr>
          <a:lstStyle/>
          <a:p>
            <a:r>
              <a:rPr lang="en-CA" sz="1400" i="1" dirty="0" smtClean="0">
                <a:solidFill>
                  <a:srgbClr val="673105"/>
                </a:solidFill>
              </a:rPr>
              <a:t>8</a:t>
            </a:r>
            <a:endParaRPr lang="en-CA" sz="1400" i="1" dirty="0">
              <a:solidFill>
                <a:srgbClr val="673105"/>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471730" y="3380884"/>
            <a:ext cx="8265703" cy="3164303"/>
          </a:xfrm>
          <a:prstGeom prst="roundRect">
            <a:avLst/>
          </a:prstGeom>
          <a:solidFill>
            <a:srgbClr val="673105"/>
          </a:solidFill>
          <a:ln>
            <a:noFill/>
          </a:ln>
          <a:effectLst>
            <a:outerShdw blurRad="40000" dist="508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4" name="TextBox 3"/>
          <p:cNvSpPr txBox="1"/>
          <p:nvPr/>
        </p:nvSpPr>
        <p:spPr>
          <a:xfrm>
            <a:off x="1479886" y="1752979"/>
            <a:ext cx="6593305" cy="584775"/>
          </a:xfrm>
          <a:prstGeom prst="rect">
            <a:avLst/>
          </a:prstGeom>
          <a:noFill/>
        </p:spPr>
        <p:txBody>
          <a:bodyPr wrap="square" rtlCol="0">
            <a:spAutoFit/>
          </a:bodyPr>
          <a:lstStyle/>
          <a:p>
            <a:pPr algn="ctr"/>
            <a:r>
              <a:rPr lang="en-CA" sz="1600" b="1" dirty="0" smtClean="0"/>
              <a:t>Table 2. Deaths, Injuries and Other Costs of Standard of</a:t>
            </a:r>
            <a:endParaRPr lang="en-CA" sz="1600" dirty="0" smtClean="0"/>
          </a:p>
          <a:p>
            <a:pPr algn="ctr"/>
            <a:r>
              <a:rPr lang="en-CA" sz="1600" b="1" dirty="0" smtClean="0"/>
              <a:t>Care Failures? Check Your News Sources! (Continued)</a:t>
            </a:r>
            <a:endParaRPr lang="en-CA" sz="1600" dirty="0"/>
          </a:p>
        </p:txBody>
      </p:sp>
      <p:sp>
        <p:nvSpPr>
          <p:cNvPr id="8" name="Title 7"/>
          <p:cNvSpPr>
            <a:spLocks noGrp="1"/>
          </p:cNvSpPr>
          <p:nvPr>
            <p:ph type="title"/>
          </p:nvPr>
        </p:nvSpPr>
        <p:spPr>
          <a:xfrm>
            <a:off x="2062241" y="553453"/>
            <a:ext cx="6937375" cy="892509"/>
          </a:xfrm>
        </p:spPr>
        <p:txBody>
          <a:bodyPr/>
          <a:lstStyle/>
          <a:p>
            <a:r>
              <a:rPr lang="en-CA" sz="2400" b="1" dirty="0" smtClean="0">
                <a:effectLst>
                  <a:outerShdw blurRad="38100" dist="38100" dir="2700000" algn="tl">
                    <a:srgbClr val="000000">
                      <a:alpha val="43137"/>
                    </a:srgbClr>
                  </a:outerShdw>
                </a:effectLst>
                <a:latin typeface="Arial" pitchFamily="34" charset="0"/>
                <a:cs typeface="Arial" pitchFamily="34" charset="0"/>
              </a:rPr>
              <a:t>Connecting Standard of Care Failures</a:t>
            </a:r>
            <a:br>
              <a:rPr lang="en-CA" sz="2400" b="1" dirty="0" smtClean="0">
                <a:effectLst>
                  <a:outerShdw blurRad="38100" dist="38100" dir="2700000" algn="tl">
                    <a:srgbClr val="000000">
                      <a:alpha val="43137"/>
                    </a:srgbClr>
                  </a:outerShdw>
                </a:effectLst>
                <a:latin typeface="Arial" pitchFamily="34" charset="0"/>
                <a:cs typeface="Arial" pitchFamily="34" charset="0"/>
              </a:rPr>
            </a:br>
            <a:r>
              <a:rPr lang="en-CA" sz="2400" b="1" dirty="0" smtClean="0">
                <a:effectLst>
                  <a:outerShdw blurRad="38100" dist="38100" dir="2700000" algn="tl">
                    <a:srgbClr val="000000">
                      <a:alpha val="43137"/>
                    </a:srgbClr>
                  </a:outerShdw>
                </a:effectLst>
                <a:latin typeface="Arial" pitchFamily="34" charset="0"/>
                <a:cs typeface="Arial" pitchFamily="34" charset="0"/>
              </a:rPr>
              <a:t>and Executive Implications</a:t>
            </a:r>
            <a:endParaRPr lang="en-CA" sz="2400" b="1" dirty="0">
              <a:effectLst>
                <a:outerShdw blurRad="38100" dist="38100" dir="2700000" algn="tl">
                  <a:srgbClr val="000000">
                    <a:alpha val="43137"/>
                  </a:srgbClr>
                </a:outerShdw>
              </a:effectLst>
              <a:latin typeface="Arial" pitchFamily="34" charset="0"/>
              <a:cs typeface="Arial" pitchFamily="34" charset="0"/>
            </a:endParaRPr>
          </a:p>
        </p:txBody>
      </p:sp>
      <p:sp>
        <p:nvSpPr>
          <p:cNvPr id="7" name="TextBox 6"/>
          <p:cNvSpPr txBox="1"/>
          <p:nvPr/>
        </p:nvSpPr>
        <p:spPr>
          <a:xfrm>
            <a:off x="481255" y="2442408"/>
            <a:ext cx="8422105" cy="738664"/>
          </a:xfrm>
          <a:prstGeom prst="rect">
            <a:avLst/>
          </a:prstGeom>
          <a:noFill/>
        </p:spPr>
        <p:txBody>
          <a:bodyPr wrap="square" rtlCol="0">
            <a:spAutoFit/>
          </a:bodyPr>
          <a:lstStyle/>
          <a:p>
            <a:r>
              <a:rPr lang="en-CA" sz="1400" b="1" dirty="0" smtClean="0">
                <a:solidFill>
                  <a:srgbClr val="673105"/>
                </a:solidFill>
              </a:rPr>
              <a:t>The following headlines are illustrative of the 200-300 standard of care stories that I can assemble in 4-6 hours of electronically searching media outlets. People who are good at keyword searching could likely get similar results in less than an hour.</a:t>
            </a:r>
          </a:p>
        </p:txBody>
      </p:sp>
      <p:sp>
        <p:nvSpPr>
          <p:cNvPr id="31745" name="Rectangle 1"/>
          <p:cNvSpPr>
            <a:spLocks noChangeArrowheads="1"/>
          </p:cNvSpPr>
          <p:nvPr/>
        </p:nvSpPr>
        <p:spPr bwMode="auto">
          <a:xfrm>
            <a:off x="645193" y="3452770"/>
            <a:ext cx="8265702" cy="307629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ts val="1800"/>
              </a:lnSpc>
              <a:spcBef>
                <a:spcPct val="0"/>
              </a:spcBef>
              <a:spcAft>
                <a:spcPct val="0"/>
              </a:spcAft>
              <a:buClrTx/>
              <a:buSzTx/>
              <a:buFontTx/>
              <a:buNone/>
              <a:tabLst/>
            </a:pPr>
            <a:r>
              <a:rPr kumimoji="0" lang="en-CA" sz="1400" b="0" i="0" u="none" strike="noStrike" cap="none" normalizeH="0" baseline="0" dirty="0" smtClean="0">
                <a:ln>
                  <a:noFill/>
                </a:ln>
                <a:solidFill>
                  <a:schemeClr val="bg1"/>
                </a:solidFill>
                <a:effectLst/>
                <a:latin typeface="Arial" pitchFamily="34" charset="0"/>
                <a:ea typeface="Calibri" pitchFamily="34" charset="0"/>
                <a:cs typeface="Arial" pitchFamily="34" charset="0"/>
              </a:rPr>
              <a:t>“Transport and highway designs need overhaul”</a:t>
            </a:r>
            <a:endParaRPr kumimoji="0" lang="en-CA" sz="14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ts val="1800"/>
              </a:lnSpc>
              <a:spcBef>
                <a:spcPct val="0"/>
              </a:spcBef>
              <a:spcAft>
                <a:spcPct val="0"/>
              </a:spcAft>
              <a:buClrTx/>
              <a:buSzTx/>
              <a:buFontTx/>
              <a:buNone/>
              <a:tabLst/>
            </a:pPr>
            <a:r>
              <a:rPr kumimoji="0" lang="en-CA" sz="1400" b="0" i="0" u="none" strike="noStrike" cap="none" normalizeH="0" baseline="0" dirty="0" smtClean="0">
                <a:ln>
                  <a:noFill/>
                </a:ln>
                <a:solidFill>
                  <a:schemeClr val="bg1"/>
                </a:solidFill>
                <a:effectLst/>
                <a:latin typeface="Arial" pitchFamily="34" charset="0"/>
                <a:ea typeface="Calibri" pitchFamily="34" charset="0"/>
                <a:cs typeface="Arial" pitchFamily="34" charset="0"/>
              </a:rPr>
              <a:t>“Urban sprawl – Other cities show us the dangers of uncontrolled development”</a:t>
            </a:r>
            <a:endParaRPr kumimoji="0" lang="en-CA" sz="14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ts val="1800"/>
              </a:lnSpc>
              <a:spcBef>
                <a:spcPct val="0"/>
              </a:spcBef>
              <a:spcAft>
                <a:spcPct val="0"/>
              </a:spcAft>
              <a:buClrTx/>
              <a:buSzTx/>
              <a:buFontTx/>
              <a:buNone/>
              <a:tabLst/>
            </a:pPr>
            <a:r>
              <a:rPr kumimoji="0" lang="en-CA" sz="1400" b="0" i="0" u="none" strike="noStrike" cap="none" normalizeH="0" baseline="0" dirty="0" smtClean="0">
                <a:ln>
                  <a:noFill/>
                </a:ln>
                <a:solidFill>
                  <a:schemeClr val="bg1"/>
                </a:solidFill>
                <a:effectLst/>
                <a:latin typeface="Arial" pitchFamily="34" charset="0"/>
                <a:ea typeface="Calibri" pitchFamily="34" charset="0"/>
                <a:cs typeface="Arial" pitchFamily="34" charset="0"/>
              </a:rPr>
              <a:t>“Gross misuse of scarce water”</a:t>
            </a:r>
            <a:endParaRPr kumimoji="0" lang="en-CA" sz="14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ts val="1800"/>
              </a:lnSpc>
              <a:spcBef>
                <a:spcPct val="0"/>
              </a:spcBef>
              <a:spcAft>
                <a:spcPct val="0"/>
              </a:spcAft>
              <a:buClrTx/>
              <a:buSzTx/>
              <a:buFontTx/>
              <a:buNone/>
              <a:tabLst/>
            </a:pPr>
            <a:r>
              <a:rPr kumimoji="0" lang="en-CA" sz="1400" b="0" i="0" u="none" strike="noStrike" cap="none" normalizeH="0" baseline="0" dirty="0" smtClean="0">
                <a:ln>
                  <a:noFill/>
                </a:ln>
                <a:solidFill>
                  <a:schemeClr val="bg1"/>
                </a:solidFill>
                <a:effectLst/>
                <a:latin typeface="Arial" pitchFamily="34" charset="0"/>
                <a:ea typeface="Calibri" pitchFamily="34" charset="0"/>
                <a:cs typeface="Arial" pitchFamily="34" charset="0"/>
              </a:rPr>
              <a:t>“Totally wrong place for a playground”</a:t>
            </a:r>
            <a:endParaRPr kumimoji="0" lang="en-CA" sz="14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ts val="1800"/>
              </a:lnSpc>
              <a:spcBef>
                <a:spcPct val="0"/>
              </a:spcBef>
              <a:spcAft>
                <a:spcPct val="0"/>
              </a:spcAft>
              <a:buClrTx/>
              <a:buSzTx/>
              <a:buFontTx/>
              <a:buNone/>
              <a:tabLst/>
            </a:pPr>
            <a:r>
              <a:rPr kumimoji="0" lang="en-CA" sz="1400" b="0" i="0" u="none" strike="noStrike" cap="none" normalizeH="0" baseline="0" dirty="0" smtClean="0">
                <a:ln>
                  <a:noFill/>
                </a:ln>
                <a:solidFill>
                  <a:schemeClr val="bg1"/>
                </a:solidFill>
                <a:effectLst/>
                <a:latin typeface="Arial" pitchFamily="34" charset="0"/>
                <a:ea typeface="Calibri" pitchFamily="34" charset="0"/>
                <a:cs typeface="Arial" pitchFamily="34" charset="0"/>
              </a:rPr>
              <a:t>“Protesters rip expanded landfill plan”</a:t>
            </a:r>
            <a:endParaRPr kumimoji="0" lang="en-CA" sz="14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ts val="1800"/>
              </a:lnSpc>
              <a:spcBef>
                <a:spcPct val="0"/>
              </a:spcBef>
              <a:spcAft>
                <a:spcPct val="0"/>
              </a:spcAft>
              <a:buClrTx/>
              <a:buSzTx/>
              <a:buFontTx/>
              <a:buNone/>
              <a:tabLst/>
            </a:pPr>
            <a:r>
              <a:rPr kumimoji="0" lang="en-CA" sz="1400" b="0" i="0" u="none" strike="noStrike" cap="none" normalizeH="0" baseline="0" dirty="0" smtClean="0">
                <a:ln>
                  <a:noFill/>
                </a:ln>
                <a:solidFill>
                  <a:schemeClr val="bg1"/>
                </a:solidFill>
                <a:effectLst/>
                <a:latin typeface="Arial" pitchFamily="34" charset="0"/>
                <a:ea typeface="Calibri" pitchFamily="34" charset="0"/>
                <a:cs typeface="Arial" pitchFamily="34" charset="0"/>
              </a:rPr>
              <a:t>“Broken sidewalk causes broken leg, city sued”</a:t>
            </a:r>
            <a:endParaRPr kumimoji="0" lang="en-CA" sz="14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ts val="1800"/>
              </a:lnSpc>
              <a:spcBef>
                <a:spcPct val="0"/>
              </a:spcBef>
              <a:spcAft>
                <a:spcPct val="0"/>
              </a:spcAft>
              <a:buClrTx/>
              <a:buSzTx/>
              <a:buFontTx/>
              <a:buNone/>
              <a:tabLst/>
            </a:pPr>
            <a:r>
              <a:rPr kumimoji="0" lang="en-CA" sz="1400" b="0" i="0" u="none" strike="noStrike" cap="none" normalizeH="0" baseline="0" dirty="0" smtClean="0">
                <a:ln>
                  <a:noFill/>
                </a:ln>
                <a:solidFill>
                  <a:schemeClr val="bg1"/>
                </a:solidFill>
                <a:effectLst/>
                <a:latin typeface="Arial" pitchFamily="34" charset="0"/>
                <a:ea typeface="Calibri" pitchFamily="34" charset="0"/>
                <a:cs typeface="Arial" pitchFamily="34" charset="0"/>
              </a:rPr>
              <a:t>“Bridge collapses, investigation begins”</a:t>
            </a:r>
            <a:endParaRPr kumimoji="0" lang="en-CA" sz="14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ts val="1800"/>
              </a:lnSpc>
              <a:spcBef>
                <a:spcPct val="0"/>
              </a:spcBef>
              <a:spcAft>
                <a:spcPct val="0"/>
              </a:spcAft>
              <a:buClrTx/>
              <a:buSzTx/>
              <a:buFontTx/>
              <a:buNone/>
              <a:tabLst/>
            </a:pPr>
            <a:r>
              <a:rPr kumimoji="0" lang="en-CA" sz="1400" b="0" i="0" u="none" strike="noStrike" cap="none" normalizeH="0" baseline="0" dirty="0" smtClean="0">
                <a:ln>
                  <a:noFill/>
                </a:ln>
                <a:solidFill>
                  <a:schemeClr val="bg1"/>
                </a:solidFill>
                <a:effectLst/>
                <a:latin typeface="Arial" pitchFamily="34" charset="0"/>
                <a:ea typeface="Calibri" pitchFamily="34" charset="0"/>
                <a:cs typeface="Arial" pitchFamily="34" charset="0"/>
              </a:rPr>
              <a:t>“Development on flood plain big mistake”</a:t>
            </a:r>
            <a:endParaRPr kumimoji="0" lang="en-CA" sz="14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ts val="1800"/>
              </a:lnSpc>
              <a:spcBef>
                <a:spcPct val="0"/>
              </a:spcBef>
              <a:spcAft>
                <a:spcPct val="0"/>
              </a:spcAft>
              <a:buClrTx/>
              <a:buSzTx/>
              <a:buFontTx/>
              <a:buNone/>
              <a:tabLst/>
            </a:pPr>
            <a:r>
              <a:rPr kumimoji="0" lang="en-CA" sz="1400" b="0" i="0" u="none" strike="noStrike" cap="none" normalizeH="0" baseline="0" dirty="0" smtClean="0">
                <a:ln>
                  <a:noFill/>
                </a:ln>
                <a:solidFill>
                  <a:schemeClr val="bg1"/>
                </a:solidFill>
                <a:effectLst/>
                <a:latin typeface="Arial" pitchFamily="34" charset="0"/>
                <a:ea typeface="Calibri" pitchFamily="34" charset="0"/>
                <a:cs typeface="Arial" pitchFamily="34" charset="0"/>
              </a:rPr>
              <a:t>“PG&amp;E ignored gaps in data, engineer says”</a:t>
            </a:r>
            <a:endParaRPr kumimoji="0" lang="en-CA" sz="14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ts val="1800"/>
              </a:lnSpc>
              <a:spcBef>
                <a:spcPct val="0"/>
              </a:spcBef>
              <a:spcAft>
                <a:spcPct val="0"/>
              </a:spcAft>
              <a:buClrTx/>
              <a:buSzTx/>
              <a:buFontTx/>
              <a:buNone/>
              <a:tabLst/>
            </a:pPr>
            <a:r>
              <a:rPr kumimoji="0" lang="en-CA" sz="1400" b="0" i="0" u="none" strike="noStrike" cap="none" normalizeH="0" baseline="0" dirty="0" smtClean="0">
                <a:ln>
                  <a:noFill/>
                </a:ln>
                <a:solidFill>
                  <a:schemeClr val="bg1"/>
                </a:solidFill>
                <a:effectLst/>
                <a:latin typeface="Arial" pitchFamily="34" charset="0"/>
                <a:ea typeface="Calibri" pitchFamily="34" charset="0"/>
                <a:cs typeface="Arial" pitchFamily="34" charset="0"/>
              </a:rPr>
              <a:t>“A life short changed: Dad of student killed in blast wants inquest, not a financial slap on </a:t>
            </a:r>
          </a:p>
          <a:p>
            <a:pPr marL="0" marR="0" lvl="0" indent="0" algn="l" defTabSz="914400" rtl="0" eaLnBrk="0" fontAlgn="base" latinLnBrk="0" hangingPunct="0">
              <a:lnSpc>
                <a:spcPts val="1800"/>
              </a:lnSpc>
              <a:spcBef>
                <a:spcPct val="0"/>
              </a:spcBef>
              <a:spcAft>
                <a:spcPct val="0"/>
              </a:spcAft>
              <a:buClrTx/>
              <a:buSzTx/>
              <a:buFontTx/>
              <a:buNone/>
              <a:tabLst/>
            </a:pPr>
            <a:r>
              <a:rPr lang="en-CA" sz="1400" dirty="0" smtClean="0">
                <a:solidFill>
                  <a:schemeClr val="bg1"/>
                </a:solidFill>
                <a:latin typeface="Arial" pitchFamily="34" charset="0"/>
                <a:ea typeface="Calibri" pitchFamily="34" charset="0"/>
                <a:cs typeface="Arial" pitchFamily="34" charset="0"/>
              </a:rPr>
              <a:t> </a:t>
            </a:r>
            <a:r>
              <a:rPr kumimoji="0" lang="en-CA" sz="1400" b="0" i="0" u="none" strike="noStrike" cap="none" normalizeH="0" baseline="0" dirty="0" smtClean="0">
                <a:ln>
                  <a:noFill/>
                </a:ln>
                <a:solidFill>
                  <a:schemeClr val="bg1"/>
                </a:solidFill>
                <a:effectLst/>
                <a:latin typeface="Arial" pitchFamily="34" charset="0"/>
                <a:ea typeface="Calibri" pitchFamily="34" charset="0"/>
                <a:cs typeface="Arial" pitchFamily="34" charset="0"/>
              </a:rPr>
              <a:t>the wrist for board”</a:t>
            </a:r>
            <a:endParaRPr kumimoji="0" lang="en-CA" sz="14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ts val="1800"/>
              </a:lnSpc>
              <a:spcBef>
                <a:spcPct val="0"/>
              </a:spcBef>
              <a:spcAft>
                <a:spcPct val="0"/>
              </a:spcAft>
              <a:buClrTx/>
              <a:buSzTx/>
              <a:buFontTx/>
              <a:buNone/>
              <a:tabLst/>
            </a:pPr>
            <a:r>
              <a:rPr kumimoji="0" lang="en-CA" sz="1400" b="0" i="0" u="none" strike="noStrike" cap="none" normalizeH="0" baseline="0" dirty="0" smtClean="0">
                <a:ln>
                  <a:noFill/>
                </a:ln>
                <a:solidFill>
                  <a:schemeClr val="bg1"/>
                </a:solidFill>
                <a:effectLst/>
                <a:latin typeface="Arial" pitchFamily="34" charset="0"/>
                <a:ea typeface="Calibri" pitchFamily="34" charset="0"/>
                <a:cs typeface="Arial" pitchFamily="34" charset="0"/>
              </a:rPr>
              <a:t>‘Riverside-Hunt Club No. 1 with a bang – Busy intersection remains atop list of collision sites in 2011”</a:t>
            </a:r>
            <a:endParaRPr kumimoji="0" lang="en-CA" sz="14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ts val="1800"/>
              </a:lnSpc>
              <a:spcBef>
                <a:spcPct val="0"/>
              </a:spcBef>
              <a:spcAft>
                <a:spcPct val="0"/>
              </a:spcAft>
              <a:buClrTx/>
              <a:buSzTx/>
              <a:buFontTx/>
              <a:buNone/>
              <a:tabLst/>
            </a:pPr>
            <a:r>
              <a:rPr kumimoji="0" lang="en-CA" sz="1400" b="0" i="0" u="none" strike="noStrike" cap="none" normalizeH="0" baseline="0" dirty="0" smtClean="0">
                <a:ln>
                  <a:noFill/>
                </a:ln>
                <a:solidFill>
                  <a:schemeClr val="bg1"/>
                </a:solidFill>
                <a:effectLst/>
                <a:latin typeface="Arial" pitchFamily="34" charset="0"/>
                <a:ea typeface="Calibri" pitchFamily="34" charset="0"/>
                <a:cs typeface="Arial" pitchFamily="34" charset="0"/>
              </a:rPr>
              <a:t>“Deadly level crossings”</a:t>
            </a:r>
            <a:endParaRPr kumimoji="0" lang="en-CA" sz="1400" b="0" i="0" u="none" strike="noStrike" cap="none" normalizeH="0" baseline="0" dirty="0" smtClean="0">
              <a:ln>
                <a:noFill/>
              </a:ln>
              <a:solidFill>
                <a:schemeClr val="bg1"/>
              </a:solidFill>
              <a:effectLst/>
              <a:latin typeface="Arial" pitchFamily="34" charset="0"/>
              <a:cs typeface="Arial" pitchFamily="34" charset="0"/>
            </a:endParaRPr>
          </a:p>
        </p:txBody>
      </p:sp>
      <p:sp>
        <p:nvSpPr>
          <p:cNvPr id="10" name="TextBox 9"/>
          <p:cNvSpPr txBox="1"/>
          <p:nvPr/>
        </p:nvSpPr>
        <p:spPr>
          <a:xfrm>
            <a:off x="-6350" y="6537325"/>
            <a:ext cx="1066800" cy="307777"/>
          </a:xfrm>
          <a:prstGeom prst="rect">
            <a:avLst/>
          </a:prstGeom>
          <a:noFill/>
        </p:spPr>
        <p:txBody>
          <a:bodyPr wrap="square" rtlCol="0">
            <a:spAutoFit/>
          </a:bodyPr>
          <a:lstStyle/>
          <a:p>
            <a:r>
              <a:rPr lang="en-CA" sz="1400" i="1" dirty="0" smtClean="0">
                <a:solidFill>
                  <a:srgbClr val="673105"/>
                </a:solidFill>
              </a:rPr>
              <a:t>B. Wellar</a:t>
            </a:r>
            <a:endParaRPr lang="en-CA" sz="1400" i="1" dirty="0">
              <a:solidFill>
                <a:srgbClr val="673105"/>
              </a:solidFill>
            </a:endParaRPr>
          </a:p>
        </p:txBody>
      </p:sp>
      <p:sp>
        <p:nvSpPr>
          <p:cNvPr id="11" name="TextBox 10"/>
          <p:cNvSpPr txBox="1"/>
          <p:nvPr/>
        </p:nvSpPr>
        <p:spPr>
          <a:xfrm>
            <a:off x="8791575" y="6537325"/>
            <a:ext cx="310309" cy="307777"/>
          </a:xfrm>
          <a:prstGeom prst="rect">
            <a:avLst/>
          </a:prstGeom>
          <a:noFill/>
        </p:spPr>
        <p:txBody>
          <a:bodyPr wrap="square" rtlCol="0">
            <a:spAutoFit/>
          </a:bodyPr>
          <a:lstStyle/>
          <a:p>
            <a:r>
              <a:rPr lang="en-CA" sz="1400" i="1" dirty="0" smtClean="0">
                <a:solidFill>
                  <a:srgbClr val="673105"/>
                </a:solidFill>
              </a:rPr>
              <a:t>9</a:t>
            </a:r>
            <a:endParaRPr lang="en-CA" sz="1400" i="1" dirty="0">
              <a:solidFill>
                <a:srgbClr val="673105"/>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234</TotalTime>
  <Words>1954</Words>
  <Application>Microsoft Office PowerPoint</Application>
  <PresentationFormat>On-screen Show (4:3)</PresentationFormat>
  <Paragraphs>271</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Standard of Care and E-Democracy Initiatives: Policy and Legislative Impacts</vt:lpstr>
      <vt:lpstr>Standard of Care and E-Democracy Initiatives</vt:lpstr>
      <vt:lpstr>Standard of Care and E-Democracy Initiatives: Policy and Legislative Impacts</vt:lpstr>
      <vt:lpstr>Background Source Documents</vt:lpstr>
      <vt:lpstr>Connecting Standard of Care Items and GIS Applications</vt:lpstr>
      <vt:lpstr>Connecting Standard of Care Items and GIS Applications</vt:lpstr>
      <vt:lpstr>Connecting Standard of Care Failures and Executive Implications</vt:lpstr>
      <vt:lpstr>Connecting Standard of Care Failures and Executive Implications</vt:lpstr>
      <vt:lpstr>Connecting Standard of Care Failures and Executive Implications</vt:lpstr>
      <vt:lpstr>Connecting Standard of Care Items in Table 1 and the Media Headlines in Table 2</vt:lpstr>
      <vt:lpstr>Executive Responsibilities for Building a GIS Capability that Meets Tests for Achieving Standard of Care Obligations</vt:lpstr>
      <vt:lpstr>Designing a GIS Capability to Meet                     Standard of Care Obligations within                             an E-Democracy Framework:                      Policy Impacts </vt:lpstr>
      <vt:lpstr>Designing a GIS Capability to Meet                     Standard of Care Obligations within                             an E-Democracy Framework:                      Policy Impacts (2)</vt:lpstr>
      <vt:lpstr>Designing a GIS Capability to Meet                     Standard of Care Obligations within                             an E-Democracy Framework: Legislative Impacts</vt:lpstr>
      <vt:lpstr>Designing a GIS Capability to Meet                     Standard of Care Obligations within                             an E-Democracy Framework: Legislative Impacts (2)</vt:lpstr>
      <vt:lpstr>Designing a GIS Capability to Meet                     Standard of Care Obligations within                             an E-Democracy Framework: Legislative Impacts (3)</vt:lpstr>
      <vt:lpstr>Standard of Care and E-Democracy Initiatives: Policy and Legislative Impacts </vt:lpstr>
      <vt:lpstr>Standard of Care and E-Democracy Initiatives: Policy and Legislative Impacts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Jennifer Paganessi</dc:creator>
  <cp:lastModifiedBy>Sam Herold</cp:lastModifiedBy>
  <cp:revision>24</cp:revision>
  <dcterms:created xsi:type="dcterms:W3CDTF">2011-10-12T19:45:07Z</dcterms:created>
  <dcterms:modified xsi:type="dcterms:W3CDTF">2012-09-18T00:22:10Z</dcterms:modified>
</cp:coreProperties>
</file>